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handoutMasterIdLst>
    <p:handoutMasterId r:id="rId52"/>
  </p:handoutMasterIdLst>
  <p:sldIdLst>
    <p:sldId id="256" r:id="rId4"/>
    <p:sldId id="257" r:id="rId6"/>
    <p:sldId id="259" r:id="rId7"/>
    <p:sldId id="262" r:id="rId8"/>
    <p:sldId id="265" r:id="rId9"/>
    <p:sldId id="263" r:id="rId10"/>
    <p:sldId id="266" r:id="rId11"/>
    <p:sldId id="268" r:id="rId12"/>
    <p:sldId id="269" r:id="rId13"/>
    <p:sldId id="260" r:id="rId14"/>
    <p:sldId id="291" r:id="rId15"/>
    <p:sldId id="271" r:id="rId16"/>
    <p:sldId id="345" r:id="rId17"/>
    <p:sldId id="346" r:id="rId18"/>
    <p:sldId id="347" r:id="rId19"/>
    <p:sldId id="348" r:id="rId20"/>
    <p:sldId id="349" r:id="rId21"/>
    <p:sldId id="350" r:id="rId22"/>
    <p:sldId id="351" r:id="rId23"/>
    <p:sldId id="317" r:id="rId24"/>
    <p:sldId id="318" r:id="rId25"/>
    <p:sldId id="320" r:id="rId26"/>
    <p:sldId id="319" r:id="rId27"/>
    <p:sldId id="336" r:id="rId28"/>
    <p:sldId id="379" r:id="rId29"/>
    <p:sldId id="270" r:id="rId30"/>
    <p:sldId id="338" r:id="rId31"/>
    <p:sldId id="339" r:id="rId32"/>
    <p:sldId id="340" r:id="rId33"/>
    <p:sldId id="341" r:id="rId34"/>
    <p:sldId id="342" r:id="rId35"/>
    <p:sldId id="343" r:id="rId36"/>
    <p:sldId id="344" r:id="rId37"/>
    <p:sldId id="272" r:id="rId38"/>
    <p:sldId id="273" r:id="rId39"/>
    <p:sldId id="276" r:id="rId40"/>
    <p:sldId id="274" r:id="rId41"/>
    <p:sldId id="307" r:id="rId42"/>
    <p:sldId id="275" r:id="rId43"/>
    <p:sldId id="283" r:id="rId44"/>
    <p:sldId id="277" r:id="rId45"/>
    <p:sldId id="278" r:id="rId46"/>
    <p:sldId id="282" r:id="rId47"/>
    <p:sldId id="280" r:id="rId48"/>
    <p:sldId id="281" r:id="rId49"/>
    <p:sldId id="284" r:id="rId50"/>
    <p:sldId id="337"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00414D"/>
    <a:srgbClr val="18483A"/>
    <a:srgbClr val="5B9A95"/>
    <a:srgbClr val="F5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189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3"/>
          <p:cNvSpPr txBox="1"/>
          <p:nvPr userDrawn="1"/>
        </p:nvSpPr>
        <p:spPr>
          <a:xfrm>
            <a:off x="2110905" y="6623049"/>
            <a:ext cx="540060" cy="118430"/>
          </a:xfrm>
          <a:prstGeom prst="rect">
            <a:avLst/>
          </a:prstGeom>
          <a:noFill/>
        </p:spPr>
        <p:txBody>
          <a:bodyPr wrap="square" rtlCol="0">
            <a:spAutoFit/>
          </a:bodyPr>
          <a:lstStyle/>
          <a:p>
            <a:pPr>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模板</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http://www.1ppt.com/moban/</a:t>
            </a:r>
            <a:r>
              <a:rPr lang="zh-CN" altLang="en-US" sz="100" dirty="0">
                <a:solidFill>
                  <a:prstClr val="black"/>
                </a:solidFill>
                <a:ea typeface="微软雅黑" panose="020B0503020204020204" pitchFamily="34" charset="-122"/>
              </a:rPr>
              <a:t> </a:t>
            </a:r>
            <a:endParaRPr lang="en-US" altLang="zh-CN" sz="100" dirty="0">
              <a:solidFill>
                <a:prstClr val="black"/>
              </a:solidFill>
              <a:ea typeface="微软雅黑" panose="020B0503020204020204" pitchFamily="34" charset="-122"/>
            </a:endParaRPr>
          </a:p>
        </p:txBody>
      </p:sp>
    </p:spTree>
  </p:cSld>
  <p:clrMapOvr>
    <a:masterClrMapping/>
  </p:clrMapOvr>
  <p:transition advTm="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Tm="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Tm="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4.xml"/><Relationship Id="rId7" Type="http://schemas.openxmlformats.org/officeDocument/2006/relationships/image" Target="../media/image4.png"/><Relationship Id="rId6" Type="http://schemas.openxmlformats.org/officeDocument/2006/relationships/tags" Target="../tags/tag3.xml"/><Relationship Id="rId5" Type="http://schemas.openxmlformats.org/officeDocument/2006/relationships/image" Target="../media/image3.png"/><Relationship Id="rId4" Type="http://schemas.openxmlformats.org/officeDocument/2006/relationships/tags" Target="../tags/tag2.xml"/><Relationship Id="rId3" Type="http://schemas.openxmlformats.org/officeDocument/2006/relationships/image" Target="../media/image2.png"/><Relationship Id="rId2" Type="http://schemas.openxmlformats.org/officeDocument/2006/relationships/tags" Target="../tags/tag1.xml"/><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image" Target="../media/image7.png"/><Relationship Id="rId12" Type="http://schemas.openxmlformats.org/officeDocument/2006/relationships/tags" Target="../tags/tag6.xml"/><Relationship Id="rId11" Type="http://schemas.openxmlformats.org/officeDocument/2006/relationships/image" Target="../media/image6.png"/><Relationship Id="rId10" Type="http://schemas.openxmlformats.org/officeDocument/2006/relationships/tags" Target="../tags/tag5.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2" Type="http://schemas.openxmlformats.org/officeDocument/2006/relationships/slideLayout" Target="../slideLayouts/slideLayout2.xml"/><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tags" Target="../tags/tag51.xml"/></Relationships>
</file>

<file path=ppt/slides/_rels/slide11.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1" Type="http://schemas.openxmlformats.org/officeDocument/2006/relationships/slideLayout" Target="../slideLayouts/slideLayout2.xml"/><Relationship Id="rId10" Type="http://schemas.openxmlformats.org/officeDocument/2006/relationships/image" Target="../media/image22.png"/><Relationship Id="rId1" Type="http://schemas.openxmlformats.org/officeDocument/2006/relationships/tags" Target="../tags/tag55.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8.png"/><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3" Type="http://schemas.openxmlformats.org/officeDocument/2006/relationships/slideLayout" Target="../slideLayouts/slideLayout1.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image" Target="../media/image2.png"/><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7" Type="http://schemas.openxmlformats.org/officeDocument/2006/relationships/notesSlide" Target="../notesSlides/notesSlide4.xml"/><Relationship Id="rId16" Type="http://schemas.openxmlformats.org/officeDocument/2006/relationships/slideLayout" Target="../slideLayouts/slideLayout2.xml"/><Relationship Id="rId15" Type="http://schemas.openxmlformats.org/officeDocument/2006/relationships/image" Target="../media/image27.png"/><Relationship Id="rId14" Type="http://schemas.openxmlformats.org/officeDocument/2006/relationships/image" Target="../media/image26.png"/><Relationship Id="rId13" Type="http://schemas.openxmlformats.org/officeDocument/2006/relationships/image" Target="../media/image25.png"/><Relationship Id="rId12" Type="http://schemas.openxmlformats.org/officeDocument/2006/relationships/image" Target="../media/image24.png"/><Relationship Id="rId11" Type="http://schemas.openxmlformats.org/officeDocument/2006/relationships/image" Target="../media/image23.png"/><Relationship Id="rId10" Type="http://schemas.openxmlformats.org/officeDocument/2006/relationships/slide" Target="slide42.xml"/><Relationship Id="rId1" Type="http://schemas.openxmlformats.org/officeDocument/2006/relationships/tags" Target="../tags/tag63.xml"/></Relationships>
</file>

<file path=ppt/slides/_rels/slide21.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9" Type="http://schemas.openxmlformats.org/officeDocument/2006/relationships/notesSlide" Target="../notesSlides/notesSlide5.xml"/><Relationship Id="rId18" Type="http://schemas.openxmlformats.org/officeDocument/2006/relationships/slideLayout" Target="../slideLayouts/slideLayout2.xml"/><Relationship Id="rId17" Type="http://schemas.openxmlformats.org/officeDocument/2006/relationships/image" Target="../media/image33.png"/><Relationship Id="rId16" Type="http://schemas.openxmlformats.org/officeDocument/2006/relationships/image" Target="../media/image32.png"/><Relationship Id="rId15" Type="http://schemas.openxmlformats.org/officeDocument/2006/relationships/image" Target="../media/image31.png"/><Relationship Id="rId14" Type="http://schemas.openxmlformats.org/officeDocument/2006/relationships/image" Target="../media/image30.png"/><Relationship Id="rId13" Type="http://schemas.openxmlformats.org/officeDocument/2006/relationships/image" Target="../media/image29.png"/><Relationship Id="rId12" Type="http://schemas.openxmlformats.org/officeDocument/2006/relationships/image" Target="../media/image28.png"/><Relationship Id="rId11" Type="http://schemas.openxmlformats.org/officeDocument/2006/relationships/image" Target="../media/image23.png"/><Relationship Id="rId10" Type="http://schemas.openxmlformats.org/officeDocument/2006/relationships/slide" Target="slide41.xml"/><Relationship Id="rId1" Type="http://schemas.openxmlformats.org/officeDocument/2006/relationships/tags" Target="../tags/tag67.xml"/></Relationships>
</file>

<file path=ppt/slides/_rels/slide22.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7" Type="http://schemas.openxmlformats.org/officeDocument/2006/relationships/notesSlide" Target="../notesSlides/notesSlide6.xml"/><Relationship Id="rId16" Type="http://schemas.openxmlformats.org/officeDocument/2006/relationships/slideLayout" Target="../slideLayouts/slideLayout2.xml"/><Relationship Id="rId15" Type="http://schemas.openxmlformats.org/officeDocument/2006/relationships/image" Target="../media/image39.png"/><Relationship Id="rId14" Type="http://schemas.openxmlformats.org/officeDocument/2006/relationships/image" Target="../media/image38.png"/><Relationship Id="rId13" Type="http://schemas.openxmlformats.org/officeDocument/2006/relationships/image" Target="../media/image37.png"/><Relationship Id="rId12" Type="http://schemas.openxmlformats.org/officeDocument/2006/relationships/image" Target="../media/image36.png"/><Relationship Id="rId11" Type="http://schemas.openxmlformats.org/officeDocument/2006/relationships/image" Target="../media/image35.png"/><Relationship Id="rId10" Type="http://schemas.openxmlformats.org/officeDocument/2006/relationships/image" Target="../media/image34.png"/><Relationship Id="rId1" Type="http://schemas.openxmlformats.org/officeDocument/2006/relationships/tags" Target="../tags/tag71.xml"/></Relationships>
</file>

<file path=ppt/slides/_rels/slide23.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5" Type="http://schemas.openxmlformats.org/officeDocument/2006/relationships/notesSlide" Target="../notesSlides/notesSlide7.xml"/><Relationship Id="rId14" Type="http://schemas.openxmlformats.org/officeDocument/2006/relationships/slideLayout" Target="../slideLayouts/slideLayout2.xml"/><Relationship Id="rId13" Type="http://schemas.openxmlformats.org/officeDocument/2006/relationships/image" Target="../media/image43.png"/><Relationship Id="rId12" Type="http://schemas.openxmlformats.org/officeDocument/2006/relationships/image" Target="../media/image42.png"/><Relationship Id="rId11" Type="http://schemas.openxmlformats.org/officeDocument/2006/relationships/image" Target="../media/image41.png"/><Relationship Id="rId10" Type="http://schemas.openxmlformats.org/officeDocument/2006/relationships/image" Target="../media/image40.png"/><Relationship Id="rId1" Type="http://schemas.openxmlformats.org/officeDocument/2006/relationships/tags" Target="../tags/tag75.xml"/></Relationships>
</file>

<file path=ppt/slides/_rels/slide24.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7" Type="http://schemas.openxmlformats.org/officeDocument/2006/relationships/notesSlide" Target="../notesSlides/notesSlide8.xml"/><Relationship Id="rId16" Type="http://schemas.openxmlformats.org/officeDocument/2006/relationships/slideLayout" Target="../slideLayouts/slideLayout2.xml"/><Relationship Id="rId15" Type="http://schemas.openxmlformats.org/officeDocument/2006/relationships/image" Target="../media/image49.png"/><Relationship Id="rId14" Type="http://schemas.openxmlformats.org/officeDocument/2006/relationships/image" Target="../media/image48.png"/><Relationship Id="rId13" Type="http://schemas.openxmlformats.org/officeDocument/2006/relationships/image" Target="../media/image47.png"/><Relationship Id="rId12" Type="http://schemas.openxmlformats.org/officeDocument/2006/relationships/image" Target="../media/image46.png"/><Relationship Id="rId11" Type="http://schemas.openxmlformats.org/officeDocument/2006/relationships/image" Target="../media/image45.png"/><Relationship Id="rId10" Type="http://schemas.openxmlformats.org/officeDocument/2006/relationships/image" Target="../media/image44.png"/><Relationship Id="rId1" Type="http://schemas.openxmlformats.org/officeDocument/2006/relationships/tags" Target="../tags/tag79.xml"/></Relationships>
</file>

<file path=ppt/slides/_rels/slide25.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2" Type="http://schemas.openxmlformats.org/officeDocument/2006/relationships/notesSlide" Target="../notesSlides/notesSlide9.xml"/><Relationship Id="rId11" Type="http://schemas.openxmlformats.org/officeDocument/2006/relationships/slideLayout" Target="../slideLayouts/slideLayout2.xml"/><Relationship Id="rId10" Type="http://schemas.openxmlformats.org/officeDocument/2006/relationships/image" Target="../media/image50.png"/><Relationship Id="rId1" Type="http://schemas.openxmlformats.org/officeDocument/2006/relationships/tags" Target="../tags/tag83.xml"/></Relationships>
</file>

<file path=ppt/slides/_rels/slide26.xml.rels><?xml version="1.0" encoding="UTF-8" standalone="yes"?>
<Relationships xmlns="http://schemas.openxmlformats.org/package/2006/relationships"><Relationship Id="rId9" Type="http://schemas.microsoft.com/office/2007/relationships/hdphoto" Target="../media/image19.wdp"/><Relationship Id="rId8" Type="http://schemas.openxmlformats.org/officeDocument/2006/relationships/image" Target="../media/image18.png"/><Relationship Id="rId7" Type="http://schemas.microsoft.com/office/2007/relationships/hdphoto" Target="../media/image17.wdp"/><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3" Type="http://schemas.openxmlformats.org/officeDocument/2006/relationships/notesSlide" Target="../notesSlides/notesSlide10.xml"/><Relationship Id="rId12" Type="http://schemas.openxmlformats.org/officeDocument/2006/relationships/slideLayout" Target="../slideLayouts/slideLayout2.xml"/><Relationship Id="rId11" Type="http://schemas.openxmlformats.org/officeDocument/2006/relationships/image" Target="../media/image23.png"/><Relationship Id="rId10" Type="http://schemas.openxmlformats.org/officeDocument/2006/relationships/slide" Target="slide43.xml"/><Relationship Id="rId1" Type="http://schemas.openxmlformats.org/officeDocument/2006/relationships/tags" Target="../tags/tag87.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26.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notesSlide" Target="../notesSlides/notesSlide11.xml"/><Relationship Id="rId11" Type="http://schemas.openxmlformats.org/officeDocument/2006/relationships/slideLayout" Target="../slideLayouts/slideLayout1.xml"/><Relationship Id="rId10" Type="http://schemas.openxmlformats.org/officeDocument/2006/relationships/tags" Target="../tags/tag94.xml"/><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8.png"/><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2.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8.png"/><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6.jpe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8.png"/><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38.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8.png"/><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9.png"/><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8.png"/><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8.png"/><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41.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122.xml"/><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1.png"/><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0.png"/><Relationship Id="rId7" Type="http://schemas.openxmlformats.org/officeDocument/2006/relationships/image" Target="../media/image62.png"/><Relationship Id="rId6" Type="http://schemas.openxmlformats.org/officeDocument/2006/relationships/slide" Target="slide26.xml"/><Relationship Id="rId5" Type="http://schemas.openxmlformats.org/officeDocument/2006/relationships/image" Target="../media/image8.png"/><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0" Type="http://schemas.openxmlformats.org/officeDocument/2006/relationships/notesSlide" Target="../notesSlides/notesSlide15.xml"/><Relationship Id="rId1" Type="http://schemas.openxmlformats.org/officeDocument/2006/relationships/tags" Target="../tags/tag127.xml"/></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8.png"/><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8.png"/><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6.png"/><Relationship Id="rId6" Type="http://schemas.openxmlformats.org/officeDocument/2006/relationships/image" Target="../media/image65.png"/><Relationship Id="rId5" Type="http://schemas.openxmlformats.org/officeDocument/2006/relationships/image" Target="../media/image8.png"/><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8.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tags" Target="../tags/tag46.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sp>
        <p:nvSpPr>
          <p:cNvPr id="12" name="TextBox 3"/>
          <p:cNvSpPr txBox="1"/>
          <p:nvPr/>
        </p:nvSpPr>
        <p:spPr>
          <a:xfrm>
            <a:off x="382595" y="110490"/>
            <a:ext cx="540060" cy="118430"/>
          </a:xfrm>
          <a:prstGeom prst="rect">
            <a:avLst/>
          </a:prstGeom>
          <a:noFill/>
        </p:spPr>
        <p:txBody>
          <a:bodyPr wrap="square" rtlCol="0">
            <a:spAutoFit/>
          </a:bodyPr>
          <a:lstStyle/>
          <a:p>
            <a:pPr>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模板 </a:t>
            </a:r>
            <a:r>
              <a:rPr lang="en-US" altLang="zh-CN" sz="100" dirty="0">
                <a:solidFill>
                  <a:schemeClr val="bg1"/>
                </a:solidFill>
                <a:ea typeface="微软雅黑" panose="020B0503020204020204" pitchFamily="34" charset="-122"/>
              </a:rPr>
              <a:t>http://www.1ppt.com/moban/</a:t>
            </a:r>
            <a:r>
              <a:rPr lang="zh-CN" altLang="en-US" sz="100" dirty="0">
                <a:solidFill>
                  <a:schemeClr val="bg1"/>
                </a:solidFill>
                <a:ea typeface="微软雅黑" panose="020B0503020204020204" pitchFamily="34" charset="-122"/>
              </a:rPr>
              <a:t> </a:t>
            </a:r>
            <a:endParaRPr lang="en-US" altLang="zh-CN" sz="100" dirty="0">
              <a:solidFill>
                <a:schemeClr val="bg1"/>
              </a:solidFill>
              <a:ea typeface="微软雅黑" panose="020B0503020204020204" pitchFamily="34" charset="-122"/>
            </a:endParaRPr>
          </a:p>
        </p:txBody>
      </p:sp>
      <p:pic>
        <p:nvPicPr>
          <p:cNvPr id="2" name="图片 1" descr="C:/Users/ADMINI~1/AppData/Local/Temp/picturecompress_20210121151708/output_1.pngoutput_1"/>
          <p:cNvPicPr>
            <a:picLocks noChangeAspect="1"/>
          </p:cNvPicPr>
          <p:nvPr>
            <p:custDataLst>
              <p:tags r:id="rId2"/>
            </p:custDataLst>
          </p:nvPr>
        </p:nvPicPr>
        <p:blipFill>
          <a:blip r:embed="rId3"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custDataLst>
              <p:tags r:id="rId4"/>
            </p:custDataLst>
          </p:nvPr>
        </p:nvPicPr>
        <p:blipFill>
          <a:blip r:embed="rId5"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custDataLst>
              <p:tags r:id="rId6"/>
            </p:custDataLst>
          </p:nvPr>
        </p:nvPicPr>
        <p:blipFill>
          <a:blip r:embed="rId7"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custDataLst>
              <p:tags r:id="rId8"/>
            </p:custDataLst>
          </p:nvPr>
        </p:nvPicPr>
        <p:blipFill>
          <a:blip r:embed="rId9" cstate="screen"/>
          <a:srcRect/>
          <a:stretch>
            <a:fillRect/>
          </a:stretch>
        </p:blipFill>
        <p:spPr>
          <a:xfrm>
            <a:off x="8110855" y="3503295"/>
            <a:ext cx="4200525" cy="3354705"/>
          </a:xfrm>
          <a:prstGeom prst="rect">
            <a:avLst/>
          </a:prstGeom>
        </p:spPr>
      </p:pic>
      <p:sp>
        <p:nvSpPr>
          <p:cNvPr id="10" name="文本框 9"/>
          <p:cNvSpPr txBox="1"/>
          <p:nvPr/>
        </p:nvSpPr>
        <p:spPr>
          <a:xfrm>
            <a:off x="2418715" y="2200275"/>
            <a:ext cx="7493000" cy="1014730"/>
          </a:xfrm>
          <a:prstGeom prst="rect">
            <a:avLst/>
          </a:prstGeom>
          <a:noFill/>
        </p:spPr>
        <p:txBody>
          <a:bodyPr wrap="square" rtlCol="0">
            <a:spAutoFit/>
          </a:bodyPr>
          <a:lstStyle/>
          <a:p>
            <a:pPr algn="dist"/>
            <a:r>
              <a:rPr lang="en-US" altLang="zh-CN" sz="6000">
                <a:solidFill>
                  <a:srgbClr val="00414D"/>
                </a:solidFill>
                <a:cs typeface="+mn-ea"/>
                <a:sym typeface="+mn-lt"/>
              </a:rPr>
              <a:t>LittleBee</a:t>
            </a:r>
            <a:r>
              <a:rPr lang="zh-CN" altLang="en-US" sz="6000">
                <a:solidFill>
                  <a:srgbClr val="00414D"/>
                </a:solidFill>
                <a:cs typeface="+mn-ea"/>
                <a:sym typeface="+mn-lt"/>
              </a:rPr>
              <a:t>项目总结</a:t>
            </a:r>
            <a:endParaRPr lang="zh-CN" altLang="en-US" sz="6000">
              <a:solidFill>
                <a:srgbClr val="00414D"/>
              </a:solidFill>
              <a:cs typeface="+mn-ea"/>
              <a:sym typeface="+mn-lt"/>
            </a:endParaRPr>
          </a:p>
        </p:txBody>
      </p:sp>
      <p:sp>
        <p:nvSpPr>
          <p:cNvPr id="6" name="文本框 5"/>
          <p:cNvSpPr txBox="1"/>
          <p:nvPr/>
        </p:nvSpPr>
        <p:spPr>
          <a:xfrm>
            <a:off x="3363278" y="3773805"/>
            <a:ext cx="2103755" cy="368300"/>
          </a:xfrm>
          <a:prstGeom prst="rect">
            <a:avLst/>
          </a:prstGeom>
          <a:noFill/>
        </p:spPr>
        <p:txBody>
          <a:bodyPr wrap="square" rtlCol="0">
            <a:spAutoFit/>
          </a:bodyPr>
          <a:lstStyle/>
          <a:p>
            <a:pPr algn="ctr"/>
            <a:r>
              <a:rPr lang="zh-CN" altLang="en-US" dirty="0">
                <a:solidFill>
                  <a:srgbClr val="00414D"/>
                </a:solidFill>
                <a:cs typeface="+mn-ea"/>
                <a:sym typeface="+mn-lt"/>
              </a:rPr>
              <a:t>汇报人：</a:t>
            </a:r>
            <a:r>
              <a:rPr lang="en-US" altLang="zh-CN" dirty="0">
                <a:solidFill>
                  <a:srgbClr val="00414D"/>
                </a:solidFill>
                <a:cs typeface="+mn-ea"/>
                <a:sym typeface="+mn-lt"/>
              </a:rPr>
              <a:t>Jemmy</a:t>
            </a:r>
            <a:endParaRPr lang="en-US" altLang="zh-CN" dirty="0">
              <a:solidFill>
                <a:srgbClr val="00414D"/>
              </a:solidFill>
              <a:cs typeface="+mn-ea"/>
              <a:sym typeface="+mn-lt"/>
            </a:endParaRPr>
          </a:p>
        </p:txBody>
      </p:sp>
      <p:pic>
        <p:nvPicPr>
          <p:cNvPr id="7" name="图片 6" descr="555555555555555555555f"/>
          <p:cNvPicPr>
            <a:picLocks noChangeAspect="1"/>
          </p:cNvPicPr>
          <p:nvPr>
            <p:custDataLst>
              <p:tags r:id="rId10"/>
            </p:custDataLst>
          </p:nvPr>
        </p:nvPicPr>
        <p:blipFill>
          <a:blip r:embed="rId11" cstate="screen"/>
          <a:srcRect/>
          <a:stretch>
            <a:fillRect/>
          </a:stretch>
        </p:blipFill>
        <p:spPr>
          <a:xfrm>
            <a:off x="2310765" y="2763520"/>
            <a:ext cx="2208530" cy="2072005"/>
          </a:xfrm>
          <a:prstGeom prst="rect">
            <a:avLst/>
          </a:prstGeom>
        </p:spPr>
      </p:pic>
      <p:pic>
        <p:nvPicPr>
          <p:cNvPr id="18" name="图片 17" descr="觅知网444444444445"/>
          <p:cNvPicPr>
            <a:picLocks noChangeAspect="1"/>
          </p:cNvPicPr>
          <p:nvPr>
            <p:custDataLst>
              <p:tags r:id="rId12"/>
            </p:custDataLst>
          </p:nvPr>
        </p:nvPicPr>
        <p:blipFill>
          <a:blip r:embed="rId13"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strVal val="#ppt_w*0.70"/>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Effect transition="in" filter="fade">
                                      <p:cBhvr>
                                        <p:cTn id="44" dur="10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 grpId="0"/>
      <p:bldP spid="6"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880110"/>
            <a:ext cx="159272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快速创建</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87" name="图片 86" descr="51miz-E1153157-E80C60CD"/>
          <p:cNvPicPr>
            <a:picLocks noChangeAspect="1"/>
          </p:cNvPicPr>
          <p:nvPr/>
        </p:nvPicPr>
        <p:blipFill>
          <a:blip r:embed="rId10" cstate="screen"/>
          <a:stretch>
            <a:fillRect/>
          </a:stretch>
        </p:blipFill>
        <p:spPr>
          <a:xfrm>
            <a:off x="219710" y="1089025"/>
            <a:ext cx="5053965" cy="5053965"/>
          </a:xfrm>
          <a:prstGeom prst="rect">
            <a:avLst/>
          </a:prstGeom>
        </p:spPr>
      </p:pic>
      <p:sp>
        <p:nvSpPr>
          <p:cNvPr id="3" name="矩形 2"/>
          <p:cNvSpPr/>
          <p:nvPr/>
        </p:nvSpPr>
        <p:spPr>
          <a:xfrm>
            <a:off x="4841875" y="1494790"/>
            <a:ext cx="6431915" cy="1846580"/>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输入 stless 就可以创建一个StatelessWidget；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输入 stful 就可以创建一个StatefulWidget；</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自定义代码块</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AS中可以设置代码块。Settings -&gt; Editor -&gt; Live Templates；</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pic>
        <p:nvPicPr>
          <p:cNvPr id="4" name="图片 3"/>
          <p:cNvPicPr>
            <a:picLocks noChangeAspect="1"/>
          </p:cNvPicPr>
          <p:nvPr/>
        </p:nvPicPr>
        <p:blipFill>
          <a:blip r:embed="rId11"/>
          <a:stretch>
            <a:fillRect/>
          </a:stretch>
        </p:blipFill>
        <p:spPr>
          <a:xfrm>
            <a:off x="4841875" y="3006090"/>
            <a:ext cx="6998335" cy="354076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randombar(horizontal)">
                                      <p:cBhvr>
                                        <p:cTn id="21" dur="500"/>
                                        <p:tgtEl>
                                          <p:spTgt spid="8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1000"/>
                                        <p:tgtEl>
                                          <p:spTgt spid="87"/>
                                        </p:tgtEl>
                                      </p:cBhvr>
                                    </p:animEffect>
                                    <p:anim calcmode="lin" valueType="num">
                                      <p:cBhvr>
                                        <p:cTn id="27" dur="1000" fill="hold"/>
                                        <p:tgtEl>
                                          <p:spTgt spid="87"/>
                                        </p:tgtEl>
                                        <p:attrNameLst>
                                          <p:attrName>ppt_x</p:attrName>
                                        </p:attrNameLst>
                                      </p:cBhvr>
                                      <p:tavLst>
                                        <p:tav tm="0">
                                          <p:val>
                                            <p:strVal val="#ppt_x"/>
                                          </p:val>
                                        </p:tav>
                                        <p:tav tm="100000">
                                          <p:val>
                                            <p:strVal val="#ppt_x"/>
                                          </p:val>
                                        </p:tav>
                                      </p:tavLst>
                                    </p:anim>
                                    <p:anim calcmode="lin" valueType="num">
                                      <p:cBhvr>
                                        <p:cTn id="28" dur="1000" fill="hold"/>
                                        <p:tgtEl>
                                          <p:spTgt spid="87"/>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14" presetClass="entr" presetSubtype="1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randombar(horizont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randombar(horizontal)">
                                      <p:cBhvr>
                                        <p:cTn id="3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80" name="矩形: 圆角 13"/>
          <p:cNvSpPr/>
          <p:nvPr/>
        </p:nvSpPr>
        <p:spPr>
          <a:xfrm>
            <a:off x="4841875" y="646430"/>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cs typeface="+mn-ea"/>
                <a:sym typeface="+mn-lt"/>
              </a:rPr>
              <a:t>常用快捷键</a:t>
            </a:r>
            <a:endParaRPr lang="zh-CN" altLang="en-US" sz="2400">
              <a:cs typeface="+mn-ea"/>
              <a:sym typeface="+mn-lt"/>
            </a:endParaRPr>
          </a:p>
        </p:txBody>
      </p:sp>
      <p:grpSp>
        <p:nvGrpSpPr>
          <p:cNvPr id="84" name="组合 83"/>
          <p:cNvGrpSpPr/>
          <p:nvPr/>
        </p:nvGrpSpPr>
        <p:grpSpPr>
          <a:xfrm>
            <a:off x="9421177" y="5551919"/>
            <a:ext cx="1319214" cy="405877"/>
            <a:chOff x="6046787" y="2401872"/>
            <a:chExt cx="1452564" cy="446904"/>
          </a:xfrm>
        </p:grpSpPr>
        <p:pic>
          <p:nvPicPr>
            <p:cNvPr id="85" name="图片 84"/>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86" name="图片 85"/>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3" name="矩形 2"/>
          <p:cNvSpPr/>
          <p:nvPr/>
        </p:nvSpPr>
        <p:spPr>
          <a:xfrm>
            <a:off x="4841875" y="1266825"/>
            <a:ext cx="6431915" cy="5539740"/>
          </a:xfrm>
          <a:prstGeom prst="rect">
            <a:avLst/>
          </a:prstGeom>
        </p:spPr>
        <p:txBody>
          <a:bodyPr vert="horz" wrap="square" lIns="0" tIns="0" rIns="0" bIns="0">
            <a:spAutoFit/>
          </a:bodyPr>
          <a:lstStyle/>
          <a:p>
            <a:pPr>
              <a:lnSpc>
                <a:spcPct val="150000"/>
              </a:lnSpc>
            </a:pPr>
            <a:r>
              <a:rPr lang="zh-CN" altLang="en-US" sz="1200" dirty="0">
                <a:solidFill>
                  <a:schemeClr val="tx1">
                    <a:lumMod val="75000"/>
                    <a:lumOff val="25000"/>
                  </a:schemeClr>
                </a:solidFill>
                <a:cs typeface="+mn-ea"/>
                <a:sym typeface="+mn-lt"/>
              </a:rPr>
              <a:t>Ctrl + option + O 删除未使用的import</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自动import未导入的文件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Shift + F6 重命名（如果是Touch Bar就是Shift + Rename...）</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折起/展开选中代码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进入设置页面</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光标回到上一次编辑的位置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光标回到下一次编辑的位置</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L   定位某一行，甚至某一个字符</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  注释</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Y  查看选中类的属性</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  快速打开（一般用于快速打开某个文件）</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B 查看哪个文件引用了当前类</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Enter 扩展功能(很重要！)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up(↑)  选中上一层代码（比如选中当前光标的单词，选中当前小部件的所有代码）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M  将选中代码提取到某个方法中</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option + L   格式化代码</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CMD + Shift + -/+  折起/展开所有代码块</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Option + Shift + Up/Down  上下移动行</a:t>
            </a:r>
            <a:endParaRPr lang="zh-CN" altLang="en-US" sz="12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Command + Shift + Up/Down   上下移动方法</a:t>
            </a:r>
            <a:endParaRPr lang="zh-CN" altLang="en-US" sz="1200" dirty="0">
              <a:solidFill>
                <a:schemeClr val="tx1">
                  <a:lumMod val="75000"/>
                  <a:lumOff val="25000"/>
                </a:schemeClr>
              </a:solidFill>
              <a:cs typeface="+mn-ea"/>
              <a:sym typeface="+mn-lt"/>
            </a:endParaRPr>
          </a:p>
        </p:txBody>
      </p:sp>
      <p:pic>
        <p:nvPicPr>
          <p:cNvPr id="9" name="图片 8" descr="51miz-E730874-ABE370BA"/>
          <p:cNvPicPr>
            <a:picLocks noChangeAspect="1"/>
          </p:cNvPicPr>
          <p:nvPr/>
        </p:nvPicPr>
        <p:blipFill>
          <a:blip r:embed="rId10"/>
          <a:stretch>
            <a:fillRect/>
          </a:stretch>
        </p:blipFill>
        <p:spPr>
          <a:xfrm>
            <a:off x="0" y="1605915"/>
            <a:ext cx="4729480" cy="3729355"/>
          </a:xfrm>
          <a:prstGeom prst="rect">
            <a:avLst/>
          </a:prstGeom>
        </p:spPr>
      </p:pic>
      <p:sp>
        <p:nvSpPr>
          <p:cNvPr id="2" name="文本框 1"/>
          <p:cNvSpPr txBox="1"/>
          <p:nvPr/>
        </p:nvSpPr>
        <p:spPr>
          <a:xfrm>
            <a:off x="67945" y="5433695"/>
            <a:ext cx="2540000" cy="1168400"/>
          </a:xfrm>
          <a:prstGeom prst="rect">
            <a:avLst/>
          </a:prstGeom>
          <a:noFill/>
        </p:spPr>
        <p:txBody>
          <a:bodyPr wrap="square" rtlCol="0" anchor="t">
            <a:spAutoFit/>
          </a:bodyPr>
          <a:p>
            <a:r>
              <a:rPr lang="zh-CN" altLang="en-US" sz="1400">
                <a:ln w="22225">
                  <a:solidFill>
                    <a:schemeClr val="accent2"/>
                  </a:solidFill>
                  <a:prstDash val="solid"/>
                </a:ln>
                <a:solidFill>
                  <a:schemeClr val="accent2">
                    <a:lumMod val="40000"/>
                    <a:lumOff val="60000"/>
                    <a:lumMod val="40000"/>
                    <a:lumOff val="60000"/>
                  </a:schemeClr>
                </a:solidFill>
                <a:effectLst/>
              </a:rPr>
              <a:t>查看小部件源码</a:t>
            </a:r>
            <a:r>
              <a:rPr lang="zh-CN" altLang="en-US" sz="1400"/>
              <a:t> </a:t>
            </a:r>
            <a:endParaRPr lang="zh-CN" altLang="en-US" sz="1400"/>
          </a:p>
          <a:p>
            <a:endParaRPr lang="zh-CN" altLang="en-US" sz="800"/>
          </a:p>
          <a:p>
            <a:r>
              <a:rPr lang="zh-CN" altLang="en-US" sz="1200"/>
              <a:t>CMD + Click(鼠标左键)</a:t>
            </a:r>
            <a:endParaRPr lang="zh-CN" altLang="en-US" sz="1200"/>
          </a:p>
          <a:p>
            <a:r>
              <a:rPr lang="zh-CN" altLang="en-US" sz="1200"/>
              <a:t>CMD + B</a:t>
            </a:r>
            <a:endParaRPr lang="zh-CN" altLang="en-US" sz="1200"/>
          </a:p>
          <a:p>
            <a:r>
              <a:rPr lang="zh-CN" altLang="en-US" sz="1200"/>
              <a:t>CMD + Down（小键盘↓）</a:t>
            </a:r>
            <a:endParaRPr lang="zh-CN" altLang="en-US" sz="1200"/>
          </a:p>
          <a:p>
            <a:r>
              <a:rPr lang="zh-CN" altLang="en-US" sz="1200"/>
              <a:t>F4（非Touch Bar键盘）</a:t>
            </a:r>
            <a:endParaRPr lang="zh-CN" altLang="en-US" sz="12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randombar(horizontal)">
                                      <p:cBhvr>
                                        <p:cTn id="20" dur="500"/>
                                        <p:tgtEl>
                                          <p:spTgt spid="84"/>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randombar(horizontal)">
                                      <p:cBhvr>
                                        <p:cTn id="24" dur="500"/>
                                        <p:tgtEl>
                                          <p:spTgt spid="80"/>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9" name="图片 8" descr="51miz-E730874-ABE370BA"/>
          <p:cNvPicPr>
            <a:picLocks noChangeAspect="1"/>
          </p:cNvPicPr>
          <p:nvPr/>
        </p:nvPicPr>
        <p:blipFill>
          <a:blip r:embed="rId6"/>
          <a:stretch>
            <a:fillRect/>
          </a:stretch>
        </p:blipFill>
        <p:spPr>
          <a:xfrm>
            <a:off x="5848985" y="2038985"/>
            <a:ext cx="6109335" cy="3656330"/>
          </a:xfrm>
          <a:prstGeom prst="rect">
            <a:avLst/>
          </a:prstGeom>
        </p:spPr>
      </p:pic>
      <p:sp>
        <p:nvSpPr>
          <p:cNvPr id="80" name="矩形: 圆角 13"/>
          <p:cNvSpPr/>
          <p:nvPr/>
        </p:nvSpPr>
        <p:spPr>
          <a:xfrm>
            <a:off x="582295" y="978535"/>
            <a:ext cx="2162175"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第三方插件</a:t>
            </a:r>
            <a:endParaRPr lang="zh-CN" altLang="en-US" sz="2400">
              <a:cs typeface="+mn-ea"/>
              <a:sym typeface="+mn-lt"/>
            </a:endParaRPr>
          </a:p>
        </p:txBody>
      </p:sp>
      <p:sp>
        <p:nvSpPr>
          <p:cNvPr id="2" name="文本框 1"/>
          <p:cNvSpPr txBox="1"/>
          <p:nvPr/>
        </p:nvSpPr>
        <p:spPr>
          <a:xfrm>
            <a:off x="341630" y="2211705"/>
            <a:ext cx="5382895" cy="3969385"/>
          </a:xfrm>
          <a:prstGeom prst="rect">
            <a:avLst/>
          </a:prstGeom>
          <a:noFill/>
        </p:spPr>
        <p:txBody>
          <a:bodyPr wrap="square" rtlCol="0" anchor="t">
            <a:spAutoFit/>
          </a:bodyPr>
          <a:p>
            <a:r>
              <a:rPr lang="en-US" altLang="zh-CN"/>
              <a:t>1</a:t>
            </a:r>
            <a:r>
              <a:rPr lang="zh-CN" altLang="en-US"/>
              <a:t>、Rainbow Brackets：  彩虹括号，Dart的括号太多了，让括号有颜色，还是很有作用的</a:t>
            </a:r>
            <a:endParaRPr lang="zh-CN" altLang="en-US"/>
          </a:p>
          <a:p>
            <a:r>
              <a:rPr lang="zh-CN" altLang="en-US"/>
              <a:t>2、JsonToDart：根据JSON字符串自动生成Dart的Model类</a:t>
            </a:r>
            <a:endParaRPr lang="zh-CN" altLang="en-US"/>
          </a:p>
          <a:p>
            <a:r>
              <a:rPr lang="zh-CN" altLang="en-US"/>
              <a:t>3、flutter-img-sync： 图片资源管理插件，把图片资源转化为资源名字，最后给出一个R文件。和Android开发的图片管理很像</a:t>
            </a:r>
            <a:endParaRPr lang="zh-CN" altLang="en-US"/>
          </a:p>
          <a:p>
            <a:r>
              <a:rPr lang="zh-CN" altLang="en-US"/>
              <a:t>4、GetX：状态管理第三方库Get的模板代码生成器</a:t>
            </a:r>
            <a:endParaRPr lang="zh-CN" altLang="en-US"/>
          </a:p>
          <a:p>
            <a:r>
              <a:rPr lang="zh-CN" altLang="en-US"/>
              <a:t>5、Flutter Enhancement Suite ： Flutter代码增强提示</a:t>
            </a:r>
            <a:endParaRPr lang="zh-CN" altLang="en-US"/>
          </a:p>
          <a:p>
            <a:r>
              <a:rPr lang="zh-CN" altLang="en-US"/>
              <a:t>6、WidgetGenerator： 自动生成Widget接口</a:t>
            </a:r>
            <a:endParaRPr lang="zh-CN" altLang="en-US"/>
          </a:p>
          <a:p>
            <a:r>
              <a:rPr lang="en-US" altLang="zh-CN">
                <a:sym typeface="+mn-ea"/>
              </a:rPr>
              <a:t>7</a:t>
            </a:r>
            <a:r>
              <a:rPr lang="zh-CN" altLang="en-US">
                <a:sym typeface="+mn-ea"/>
              </a:rPr>
              <a:t>、Flutter Snippets： </a:t>
            </a:r>
            <a:r>
              <a:rPr lang="zh-CN" altLang="en-US"/>
              <a:t>快速联想插件</a:t>
            </a:r>
            <a:endParaRPr lang="zh-CN" altLang="en-US"/>
          </a:p>
          <a:p>
            <a:r>
              <a:rPr lang="en-US" altLang="zh-CN">
                <a:sym typeface="+mn-ea"/>
              </a:rPr>
              <a:t>8</a:t>
            </a:r>
            <a:r>
              <a:rPr lang="zh-CN" altLang="en-US">
                <a:sym typeface="+mn-ea"/>
              </a:rPr>
              <a:t>、</a:t>
            </a:r>
            <a:r>
              <a:rPr lang="en-US" altLang="zh-CN">
                <a:sym typeface="+mn-ea"/>
              </a:rPr>
              <a:t>Save Actions</a:t>
            </a:r>
            <a:r>
              <a:rPr lang="zh-CN" altLang="en-US">
                <a:sym typeface="+mn-ea"/>
              </a:rPr>
              <a:t>： 保存格式化</a:t>
            </a:r>
            <a:endParaRPr lang="zh-CN" altLang="en-US"/>
          </a:p>
          <a:p>
            <a:endParaRPr lang="zh-CN" altLang="en-US"/>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randombar(horizontal)">
                                      <p:cBhvr>
                                        <p:cTn id="20" dur="500"/>
                                        <p:tgtEl>
                                          <p:spTgt spid="8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1"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sp>
        <p:nvSpPr>
          <p:cNvPr id="8" name="文本框 7"/>
          <p:cNvSpPr txBox="1"/>
          <p:nvPr/>
        </p:nvSpPr>
        <p:spPr>
          <a:xfrm>
            <a:off x="6152515"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录</a:t>
            </a:r>
            <a:endParaRPr lang="zh-CN" altLang="en-US" sz="5400" dirty="0">
              <a:solidFill>
                <a:srgbClr val="00414D"/>
              </a:solidFill>
              <a:cs typeface="+mn-ea"/>
              <a:sym typeface="+mn-lt"/>
            </a:endParaRPr>
          </a:p>
        </p:txBody>
      </p:sp>
      <p:sp>
        <p:nvSpPr>
          <p:cNvPr id="31" name="文本框 30"/>
          <p:cNvSpPr txBox="1"/>
          <p:nvPr/>
        </p:nvSpPr>
        <p:spPr>
          <a:xfrm>
            <a:off x="5036820" y="1858645"/>
            <a:ext cx="1007110" cy="922020"/>
          </a:xfrm>
          <a:prstGeom prst="rect">
            <a:avLst/>
          </a:prstGeom>
          <a:noFill/>
        </p:spPr>
        <p:txBody>
          <a:bodyPr vert="horz" wrap="square" rtlCol="0">
            <a:spAutoFit/>
          </a:bodyPr>
          <a:lstStyle/>
          <a:p>
            <a:r>
              <a:rPr lang="zh-CN" altLang="en-US" sz="5400" dirty="0">
                <a:solidFill>
                  <a:srgbClr val="00414D"/>
                </a:solidFill>
                <a:cs typeface="+mn-ea"/>
                <a:sym typeface="+mn-lt"/>
              </a:rPr>
              <a:t>目</a:t>
            </a:r>
            <a:endParaRPr lang="zh-CN" altLang="en-US" sz="5400" dirty="0">
              <a:solidFill>
                <a:srgbClr val="00414D"/>
              </a:solidFill>
              <a:cs typeface="+mn-ea"/>
              <a:sym typeface="+mn-lt"/>
            </a:endParaRPr>
          </a:p>
        </p:txBody>
      </p:sp>
      <p:grpSp>
        <p:nvGrpSpPr>
          <p:cNvPr id="9" name="PA-组合 1"/>
          <p:cNvGrpSpPr/>
          <p:nvPr>
            <p:custDataLst>
              <p:tags r:id="rId7"/>
            </p:custDataLst>
          </p:nvPr>
        </p:nvGrpSpPr>
        <p:grpSpPr>
          <a:xfrm>
            <a:off x="2572955" y="2895017"/>
            <a:ext cx="3270250" cy="612140"/>
            <a:chOff x="2929825" y="2345107"/>
            <a:chExt cx="3270250" cy="612140"/>
          </a:xfrm>
        </p:grpSpPr>
        <p:sp>
          <p:nvSpPr>
            <p:cNvPr id="16" name="PA-矩形 19"/>
            <p:cNvSpPr>
              <a:spLocks noChangeArrowheads="1"/>
            </p:cNvSpPr>
            <p:nvPr>
              <p:custDataLst>
                <p:tags r:id="rId8"/>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46" name="组合 45"/>
            <p:cNvGrpSpPr/>
            <p:nvPr/>
          </p:nvGrpSpPr>
          <p:grpSpPr>
            <a:xfrm>
              <a:off x="2929825" y="2373682"/>
              <a:ext cx="512416" cy="583565"/>
              <a:chOff x="6233623" y="1942246"/>
              <a:chExt cx="882438" cy="1004963"/>
            </a:xfrm>
          </p:grpSpPr>
          <p:sp>
            <p:nvSpPr>
              <p:cNvPr id="47" name="PA-椭圆 46"/>
              <p:cNvSpPr/>
              <p:nvPr>
                <p:custDataLst>
                  <p:tags r:id="rId9"/>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8" name="PA-文本框 47"/>
              <p:cNvSpPr txBox="1"/>
              <p:nvPr>
                <p:custDataLst>
                  <p:tags r:id="rId10"/>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7" name="PA-组合 4"/>
          <p:cNvGrpSpPr/>
          <p:nvPr>
            <p:custDataLst>
              <p:tags r:id="rId11"/>
            </p:custDataLst>
          </p:nvPr>
        </p:nvGrpSpPr>
        <p:grpSpPr>
          <a:xfrm>
            <a:off x="2572955" y="3834575"/>
            <a:ext cx="3270250" cy="583565"/>
            <a:chOff x="2929825" y="3359595"/>
            <a:chExt cx="3270250" cy="583565"/>
          </a:xfrm>
        </p:grpSpPr>
        <p:sp>
          <p:nvSpPr>
            <p:cNvPr id="49" name="PA-矩形 19"/>
            <p:cNvSpPr>
              <a:spLocks noChangeArrowheads="1"/>
            </p:cNvSpPr>
            <p:nvPr>
              <p:custDataLst>
                <p:tags r:id="rId12"/>
              </p:custDataLst>
            </p:nvPr>
          </p:nvSpPr>
          <p:spPr bwMode="auto">
            <a:xfrm>
              <a:off x="3522915" y="3422460"/>
              <a:ext cx="267716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工作完成情况</a:t>
              </a:r>
              <a:endParaRPr lang="zh-CN" altLang="zh-CN" sz="2800" b="0" dirty="0">
                <a:solidFill>
                  <a:schemeClr val="tx1"/>
                </a:solidFill>
                <a:effectLst/>
                <a:latin typeface="+mn-lt"/>
                <a:ea typeface="+mn-ea"/>
                <a:cs typeface="+mn-ea"/>
                <a:sym typeface="+mn-lt"/>
              </a:endParaRPr>
            </a:p>
          </p:txBody>
        </p:sp>
        <p:grpSp>
          <p:nvGrpSpPr>
            <p:cNvPr id="50" name="组合 49"/>
            <p:cNvGrpSpPr/>
            <p:nvPr/>
          </p:nvGrpSpPr>
          <p:grpSpPr>
            <a:xfrm>
              <a:off x="2929825" y="3359595"/>
              <a:ext cx="512416" cy="583565"/>
              <a:chOff x="6233623" y="1942246"/>
              <a:chExt cx="882438" cy="1004963"/>
            </a:xfrm>
          </p:grpSpPr>
          <p:sp>
            <p:nvSpPr>
              <p:cNvPr id="51" name="PA-椭圆 50"/>
              <p:cNvSpPr/>
              <p:nvPr>
                <p:custDataLst>
                  <p:tags r:id="rId1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2" name="PA-文本框 51"/>
              <p:cNvSpPr txBox="1"/>
              <p:nvPr>
                <p:custDataLst>
                  <p:tags r:id="rId14"/>
                </p:custDataLst>
              </p:nvPr>
            </p:nvSpPr>
            <p:spPr>
              <a:xfrm>
                <a:off x="6269191"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12" name="PA-组合 8"/>
          <p:cNvGrpSpPr/>
          <p:nvPr>
            <p:custDataLst>
              <p:tags r:id="rId15"/>
            </p:custDataLst>
          </p:nvPr>
        </p:nvGrpSpPr>
        <p:grpSpPr>
          <a:xfrm>
            <a:off x="6485358" y="2924299"/>
            <a:ext cx="3063875" cy="583565"/>
            <a:chOff x="2926183" y="4264149"/>
            <a:chExt cx="3063875" cy="583565"/>
          </a:xfrm>
        </p:grpSpPr>
        <p:sp>
          <p:nvSpPr>
            <p:cNvPr id="57" name="PA-矩形 19"/>
            <p:cNvSpPr>
              <a:spLocks noChangeArrowheads="1"/>
            </p:cNvSpPr>
            <p:nvPr>
              <p:custDataLst>
                <p:tags r:id="rId16"/>
              </p:custDataLst>
            </p:nvPr>
          </p:nvSpPr>
          <p:spPr bwMode="auto">
            <a:xfrm>
              <a:off x="3438628" y="4295899"/>
              <a:ext cx="255143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存在经验不足</a:t>
              </a:r>
              <a:endParaRPr lang="zh-CN" altLang="zh-CN" sz="2800" b="0" dirty="0">
                <a:solidFill>
                  <a:schemeClr val="tx1"/>
                </a:solidFill>
                <a:effectLst/>
                <a:latin typeface="+mn-lt"/>
                <a:ea typeface="+mn-ea"/>
                <a:cs typeface="+mn-ea"/>
                <a:sym typeface="+mn-lt"/>
              </a:endParaRPr>
            </a:p>
          </p:txBody>
        </p:sp>
        <p:grpSp>
          <p:nvGrpSpPr>
            <p:cNvPr id="58" name="组合 57"/>
            <p:cNvGrpSpPr/>
            <p:nvPr/>
          </p:nvGrpSpPr>
          <p:grpSpPr>
            <a:xfrm>
              <a:off x="2926183" y="4264149"/>
              <a:ext cx="512416" cy="583565"/>
              <a:chOff x="6233623" y="1911623"/>
              <a:chExt cx="882438" cy="1004963"/>
            </a:xfrm>
          </p:grpSpPr>
          <p:sp>
            <p:nvSpPr>
              <p:cNvPr id="59" name="PA-椭圆 58"/>
              <p:cNvSpPr/>
              <p:nvPr>
                <p:custDataLst>
                  <p:tags r:id="rId17"/>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0" name="PA-文本框 59"/>
              <p:cNvSpPr txBox="1"/>
              <p:nvPr>
                <p:custDataLst>
                  <p:tags r:id="rId18"/>
                </p:custDataLst>
              </p:nvPr>
            </p:nvSpPr>
            <p:spPr>
              <a:xfrm>
                <a:off x="6339178" y="1911623"/>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grpSp>
        <p:nvGrpSpPr>
          <p:cNvPr id="40" name="PA-组合 8"/>
          <p:cNvGrpSpPr/>
          <p:nvPr>
            <p:custDataLst>
              <p:tags r:id="rId19"/>
            </p:custDataLst>
          </p:nvPr>
        </p:nvGrpSpPr>
        <p:grpSpPr>
          <a:xfrm>
            <a:off x="6477738" y="3863463"/>
            <a:ext cx="3152140" cy="583565"/>
            <a:chOff x="2926183" y="4259068"/>
            <a:chExt cx="3152140" cy="583565"/>
          </a:xfrm>
        </p:grpSpPr>
        <p:sp>
          <p:nvSpPr>
            <p:cNvPr id="41" name="PA-矩形 19"/>
            <p:cNvSpPr>
              <a:spLocks noChangeArrowheads="1"/>
            </p:cNvSpPr>
            <p:nvPr>
              <p:custDataLst>
                <p:tags r:id="rId20"/>
              </p:custDataLst>
            </p:nvPr>
          </p:nvSpPr>
          <p:spPr bwMode="auto">
            <a:xfrm>
              <a:off x="3438628" y="4307328"/>
              <a:ext cx="263969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solidFill>
                    <a:schemeClr val="tx1"/>
                  </a:solidFill>
                  <a:effectLst/>
                  <a:latin typeface="+mn-lt"/>
                  <a:ea typeface="+mn-ea"/>
                  <a:cs typeface="+mn-ea"/>
                  <a:sym typeface="+mn-lt"/>
                </a:rPr>
                <a:t>未来工作计划</a:t>
              </a:r>
              <a:endParaRPr lang="zh-CN" altLang="zh-CN" sz="2800" b="0" dirty="0">
                <a:solidFill>
                  <a:schemeClr val="tx1"/>
                </a:solidFill>
                <a:effectLst/>
                <a:latin typeface="+mn-lt"/>
                <a:ea typeface="+mn-ea"/>
                <a:cs typeface="+mn-ea"/>
                <a:sym typeface="+mn-lt"/>
              </a:endParaRPr>
            </a:p>
          </p:txBody>
        </p:sp>
        <p:grpSp>
          <p:nvGrpSpPr>
            <p:cNvPr id="42" name="组合 41"/>
            <p:cNvGrpSpPr/>
            <p:nvPr/>
          </p:nvGrpSpPr>
          <p:grpSpPr>
            <a:xfrm>
              <a:off x="2926183" y="4259068"/>
              <a:ext cx="512416" cy="583565"/>
              <a:chOff x="6233623" y="1902874"/>
              <a:chExt cx="882438" cy="1004963"/>
            </a:xfrm>
          </p:grpSpPr>
          <p:sp>
            <p:nvSpPr>
              <p:cNvPr id="43" name="PA-椭圆 58"/>
              <p:cNvSpPr/>
              <p:nvPr>
                <p:custDataLst>
                  <p:tags r:id="rId21"/>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44" name="PA-文本框 59"/>
              <p:cNvSpPr txBox="1"/>
              <p:nvPr>
                <p:custDataLst>
                  <p:tags r:id="rId22"/>
                </p:custDataLst>
              </p:nvPr>
            </p:nvSpPr>
            <p:spPr>
              <a:xfrm>
                <a:off x="6292156" y="1902874"/>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Effect transition="in" filter="fade">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139065" y="3348990"/>
            <a:ext cx="7431405" cy="738505"/>
          </a:xfrm>
          <a:prstGeom prst="rect">
            <a:avLst/>
          </a:prstGeom>
        </p:spPr>
        <p:txBody>
          <a:bodyPr vert="horz" wrap="square" lIns="0" tIns="0" rIns="0" bIns="0">
            <a:spAutoFit/>
          </a:bodyPr>
          <a:lstStyle/>
          <a:p>
            <a:pPr>
              <a:lnSpc>
                <a:spcPct val="150000"/>
              </a:lnSpc>
            </a:pP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598285" y="154305"/>
            <a:ext cx="4854575" cy="2619375"/>
          </a:xfrm>
          <a:prstGeom prst="rect">
            <a:avLst/>
          </a:prstGeom>
        </p:spPr>
      </p:pic>
      <p:sp>
        <p:nvSpPr>
          <p:cNvPr id="80" name="矩形: 圆角 13"/>
          <p:cNvSpPr/>
          <p:nvPr/>
        </p:nvSpPr>
        <p:spPr>
          <a:xfrm>
            <a:off x="140335" y="880110"/>
            <a:ext cx="379984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pic>
        <p:nvPicPr>
          <p:cNvPr id="3" name="图片 2" descr="WeChatd1a986f7d7997cde07ce9d0b4c8e5a09"/>
          <p:cNvPicPr>
            <a:picLocks noChangeAspect="1"/>
          </p:cNvPicPr>
          <p:nvPr/>
        </p:nvPicPr>
        <p:blipFill>
          <a:blip r:embed="rId12"/>
          <a:stretch>
            <a:fillRect/>
          </a:stretch>
        </p:blipFill>
        <p:spPr>
          <a:xfrm>
            <a:off x="2680335" y="1534795"/>
            <a:ext cx="2352675" cy="1264920"/>
          </a:xfrm>
          <a:prstGeom prst="rect">
            <a:avLst/>
          </a:prstGeom>
        </p:spPr>
      </p:pic>
      <p:sp>
        <p:nvSpPr>
          <p:cNvPr id="4" name="文本框 3"/>
          <p:cNvSpPr txBox="1"/>
          <p:nvPr/>
        </p:nvSpPr>
        <p:spPr>
          <a:xfrm>
            <a:off x="130175" y="1913890"/>
            <a:ext cx="2540000" cy="506730"/>
          </a:xfrm>
          <a:prstGeom prst="rect">
            <a:avLst/>
          </a:prstGeom>
          <a:noFill/>
        </p:spPr>
        <p:txBody>
          <a:bodyPr wrap="square" rtlCol="0" anchor="t">
            <a:spAutoFit/>
            <a:scene3d>
              <a:camera prst="orthographicFront"/>
              <a:lightRig rig="threePt" dir="t"/>
            </a:scene3d>
          </a:bodyPr>
          <a:p>
            <a:pPr>
              <a:lnSpc>
                <a:spcPct val="150000"/>
              </a:lnSpc>
            </a:pPr>
            <a:r>
              <a:rPr lang="en-US" altLang="zh-CN" dirty="0">
                <a:solidFill>
                  <a:schemeClr val="accent1"/>
                </a:solidFill>
                <a:effectLst>
                  <a:outerShdw blurRad="38100" dist="25400" dir="5400000" algn="ctr" rotWithShape="0">
                    <a:srgbClr val="6E747A">
                      <a:alpha val="43000"/>
                      <a:alpha val="43000"/>
                    </a:srgbClr>
                  </a:outerShdw>
                </a:effectLst>
                <a:cs typeface="+mn-ea"/>
                <a:sym typeface="+mn-lt"/>
              </a:rPr>
              <a:t>common_line: </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分割线</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6" name="文本框 5"/>
          <p:cNvSpPr txBox="1"/>
          <p:nvPr/>
        </p:nvSpPr>
        <p:spPr>
          <a:xfrm>
            <a:off x="130175" y="2882900"/>
            <a:ext cx="4284980"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custom_bottom_dialog：底部弹窗组件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 name="文本框 6"/>
          <p:cNvSpPr txBox="1"/>
          <p:nvPr/>
        </p:nvSpPr>
        <p:spPr>
          <a:xfrm>
            <a:off x="140335" y="3350260"/>
            <a:ext cx="6311265" cy="1337945"/>
          </a:xfrm>
          <a:prstGeom prst="rect">
            <a:avLst/>
          </a:prstGeom>
          <a:noFill/>
        </p:spPr>
        <p:txBody>
          <a:bodyPr wrap="square" rtlCol="0" anchor="t">
            <a:spAutoFit/>
          </a:bodyPr>
          <a:p>
            <a:pPr>
              <a:lnSpc>
                <a:spcPct val="150000"/>
              </a:lnSpc>
            </a:pPr>
            <a:r>
              <a:rPr lang="zh-CN" altLang="en-US" dirty="0">
                <a:solidFill>
                  <a:schemeClr val="tx1">
                    <a:lumMod val="75000"/>
                    <a:lumOff val="25000"/>
                  </a:schemeClr>
                </a:solidFill>
                <a:cs typeface="+mn-ea"/>
                <a:sym typeface="+mn-lt"/>
              </a:rPr>
              <a:t>列表弹窗：String </a:t>
            </a:r>
            <a:r>
              <a:rPr lang="en-US" altLang="zh-CN" dirty="0">
                <a:solidFill>
                  <a:schemeClr val="tx1">
                    <a:lumMod val="75000"/>
                    <a:lumOff val="25000"/>
                  </a:schemeClr>
                </a:solidFill>
                <a:cs typeface="+mn-ea"/>
                <a:sym typeface="+mn-lt"/>
              </a:rPr>
              <a:t>value</a:t>
            </a:r>
            <a:r>
              <a:rPr lang="zh-CN" altLang="en-US" dirty="0">
                <a:solidFill>
                  <a:schemeClr val="tx1">
                    <a:lumMod val="75000"/>
                    <a:lumOff val="25000"/>
                  </a:schemeClr>
                </a:solidFill>
                <a:cs typeface="+mn-ea"/>
                <a:sym typeface="+mn-lt"/>
              </a:rPr>
              <a:t>=</a:t>
            </a:r>
            <a:r>
              <a:rPr lang="en-US" altLang="zh-CN" dirty="0">
                <a:solidFill>
                  <a:schemeClr val="tx1">
                    <a:lumMod val="75000"/>
                    <a:lumOff val="25000"/>
                  </a:schemeClr>
                </a:solidFill>
                <a:cs typeface="+mn-ea"/>
                <a:sym typeface="+mn-lt"/>
              </a:rPr>
              <a:t> </a:t>
            </a:r>
            <a:r>
              <a:rPr lang="zh-CN" altLang="en-US" dirty="0">
                <a:solidFill>
                  <a:schemeClr val="tx1">
                    <a:lumMod val="75000"/>
                    <a:lumOff val="25000"/>
                  </a:schemeClr>
                </a:solidFill>
                <a:cs typeface="+mn-ea"/>
                <a:sym typeface="+mn-lt"/>
              </a:rPr>
              <a:t>(await</a:t>
            </a:r>
            <a:r>
              <a:rPr lang="en-US" altLang="zh-CN" dirty="0">
                <a:solidFill>
                  <a:schemeClr val="tx1">
                    <a:lumMod val="75000"/>
                    <a:lumOff val="25000"/>
                  </a:schemeClr>
                </a:solidFill>
                <a:cs typeface="+mn-ea"/>
                <a:sym typeface="+mn-lt"/>
              </a:rPr>
              <a:t> </a:t>
            </a:r>
            <a:r>
              <a:rPr lang="zh-CN" altLang="en-US" dirty="0">
                <a:solidFill>
                  <a:schemeClr val="tx1">
                    <a:lumMod val="75000"/>
                    <a:lumOff val="25000"/>
                  </a:schemeClr>
                </a:solidFill>
                <a:cs typeface="+mn-ea"/>
                <a:sym typeface="+mn-lt"/>
              </a:rPr>
              <a:t>CustomBottomDialog.showCustomBottomListDialog(</a:t>
            </a:r>
            <a:endParaRPr lang="zh-CN" altLang="en-US" dirty="0">
              <a:solidFill>
                <a:schemeClr val="tx1">
                  <a:lumMod val="75000"/>
                  <a:lumOff val="25000"/>
                </a:schemeClr>
              </a:solidFill>
              <a:cs typeface="+mn-ea"/>
              <a:sym typeface="+mn-lt"/>
            </a:endParaRPr>
          </a:p>
          <a:p>
            <a:pPr>
              <a:lnSpc>
                <a:spcPct val="150000"/>
              </a:lnSpc>
            </a:pPr>
            <a:r>
              <a:rPr lang="zh-CN" altLang="en-US" dirty="0">
                <a:solidFill>
                  <a:schemeClr val="tx1">
                    <a:lumMod val="75000"/>
                    <a:lumOff val="25000"/>
                  </a:schemeClr>
                </a:solidFill>
                <a:cs typeface="+mn-ea"/>
                <a:sym typeface="+mn-lt"/>
              </a:rPr>
              <a:t>                context, itemList)) ??</a:t>
            </a:r>
            <a:r>
              <a:rPr lang="en-US" altLang="zh-CN" dirty="0">
                <a:solidFill>
                  <a:schemeClr val="tx1">
                    <a:lumMod val="75000"/>
                    <a:lumOff val="25000"/>
                  </a:schemeClr>
                </a:solidFill>
                <a:cs typeface="+mn-ea"/>
                <a:sym typeface="+mn-lt"/>
              </a:rPr>
              <a:t> </a:t>
            </a:r>
            <a:r>
              <a:rPr lang="zh-CN" altLang="en-US" dirty="0">
                <a:solidFill>
                  <a:schemeClr val="tx1">
                    <a:lumMod val="75000"/>
                    <a:lumOff val="25000"/>
                  </a:schemeClr>
                </a:solidFill>
                <a:cs typeface="+mn-ea"/>
                <a:sym typeface="+mn-lt"/>
              </a:rPr>
              <a:t>‘’;</a:t>
            </a:r>
            <a:endParaRPr lang="zh-CN" altLang="en-US"/>
          </a:p>
        </p:txBody>
      </p:sp>
      <p:pic>
        <p:nvPicPr>
          <p:cNvPr id="8" name="图片 7" descr="WeChat0416492fafa477894131d530bf9f3795"/>
          <p:cNvPicPr>
            <a:picLocks noChangeAspect="1"/>
          </p:cNvPicPr>
          <p:nvPr/>
        </p:nvPicPr>
        <p:blipFill>
          <a:blip r:embed="rId13"/>
          <a:stretch>
            <a:fillRect/>
          </a:stretch>
        </p:blipFill>
        <p:spPr>
          <a:xfrm>
            <a:off x="894715" y="4655185"/>
            <a:ext cx="3520440" cy="2202815"/>
          </a:xfrm>
          <a:prstGeom prst="rect">
            <a:avLst/>
          </a:prstGeom>
        </p:spPr>
      </p:pic>
      <p:sp>
        <p:nvSpPr>
          <p:cNvPr id="9" name="文本框 8"/>
          <p:cNvSpPr txBox="1"/>
          <p:nvPr/>
        </p:nvSpPr>
        <p:spPr>
          <a:xfrm>
            <a:off x="6073140" y="3462655"/>
            <a:ext cx="6118860" cy="922020"/>
          </a:xfrm>
          <a:prstGeom prst="rect">
            <a:avLst/>
          </a:prstGeom>
          <a:noFill/>
        </p:spPr>
        <p:txBody>
          <a:bodyPr wrap="square" rtlCol="0" anchor="t">
            <a:spAutoFit/>
          </a:bodyPr>
          <a:p>
            <a:r>
              <a:rPr lang="zh-CN" altLang="en-US"/>
              <a:t> 时间选择弹窗：CustomBottomDialog(cutOffToday: true).showBottomDateDialog(context,</a:t>
            </a:r>
            <a:endParaRPr lang="zh-CN" altLang="en-US"/>
          </a:p>
          <a:p>
            <a:r>
              <a:rPr lang="zh-CN" altLang="en-US"/>
              <a:t>            (value, start, end)</a:t>
            </a:r>
            <a:r>
              <a:rPr lang="en-US" altLang="zh-CN"/>
              <a:t> {});</a:t>
            </a:r>
            <a:endParaRPr lang="zh-CN" altLang="en-US"/>
          </a:p>
        </p:txBody>
      </p:sp>
      <p:pic>
        <p:nvPicPr>
          <p:cNvPr id="10" name="图片 9" descr="WeChat122ff6d613ca65c0bab5a9e6c2320f68"/>
          <p:cNvPicPr>
            <a:picLocks noChangeAspect="1"/>
          </p:cNvPicPr>
          <p:nvPr/>
        </p:nvPicPr>
        <p:blipFill>
          <a:blip r:embed="rId14"/>
          <a:stretch>
            <a:fillRect/>
          </a:stretch>
        </p:blipFill>
        <p:spPr>
          <a:xfrm>
            <a:off x="5861050" y="4540250"/>
            <a:ext cx="3357880" cy="1902460"/>
          </a:xfrm>
          <a:prstGeom prst="rect">
            <a:avLst/>
          </a:prstGeom>
        </p:spPr>
      </p:pic>
      <p:pic>
        <p:nvPicPr>
          <p:cNvPr id="2" name="图片 1" descr="WeChat72db31bf6aafc859c949193bc46f6f41"/>
          <p:cNvPicPr>
            <a:picLocks noChangeAspect="1"/>
          </p:cNvPicPr>
          <p:nvPr/>
        </p:nvPicPr>
        <p:blipFill>
          <a:blip r:embed="rId15"/>
          <a:stretch>
            <a:fillRect/>
          </a:stretch>
        </p:blipFill>
        <p:spPr>
          <a:xfrm>
            <a:off x="9325610" y="4540250"/>
            <a:ext cx="2757805" cy="190309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randombar(horizontal)">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ppt_x"/>
                                          </p:val>
                                        </p:tav>
                                        <p:tav tm="100000">
                                          <p:val>
                                            <p:strVal val="#ppt_x"/>
                                          </p:val>
                                        </p:tav>
                                      </p:tavLst>
                                    </p:anim>
                                    <p:anim calcmode="lin" valueType="num">
                                      <p:cBhvr additive="base">
                                        <p:cTn id="4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500" fill="hold">
                                          <p:stCondLst>
                                            <p:cond delay="0"/>
                                          </p:stCondLst>
                                        </p:cTn>
                                        <p:tgtEl>
                                          <p:spTgt spid="3"/>
                                        </p:tgtEl>
                                        <p:attrNameLst>
                                          <p:attrName>style.visibility</p:attrName>
                                        </p:attrNameLst>
                                      </p:cBhvr>
                                      <p:to>
                                        <p:strVal val="visible"/>
                                      </p:to>
                                    </p:set>
                                    <p:animEffect transition="in" filter="box(in)">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500" fill="hold"/>
                                        <p:tgtEl>
                                          <p:spTgt spid="7"/>
                                        </p:tgtEl>
                                        <p:attrNameLst>
                                          <p:attrName>ppt_x</p:attrName>
                                        </p:attrNameLst>
                                      </p:cBhvr>
                                      <p:tavLst>
                                        <p:tav tm="0">
                                          <p:val>
                                            <p:strVal val="#ppt_x"/>
                                          </p:val>
                                        </p:tav>
                                        <p:tav tm="100000">
                                          <p:val>
                                            <p:strVal val="#ppt_x"/>
                                          </p:val>
                                        </p:tav>
                                      </p:tavLst>
                                    </p:anim>
                                    <p:anim calcmode="lin" valueType="num">
                                      <p:cBhvr additive="base">
                                        <p:cTn id="5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blinds(horizontal)">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9"/>
                                        </p:tgtEl>
                                        <p:attrNameLst>
                                          <p:attrName>style.visibility</p:attrName>
                                        </p:attrNameLst>
                                      </p:cBhvr>
                                      <p:to>
                                        <p:strVal val="visible"/>
                                      </p:to>
                                    </p:set>
                                    <p:anim calcmode="lin" valueType="num">
                                      <p:cBhvr additive="base">
                                        <p:cTn id="68" dur="500" fill="hold"/>
                                        <p:tgtEl>
                                          <p:spTgt spid="9"/>
                                        </p:tgtEl>
                                        <p:attrNameLst>
                                          <p:attrName>ppt_x</p:attrName>
                                        </p:attrNameLst>
                                      </p:cBhvr>
                                      <p:tavLst>
                                        <p:tav tm="0">
                                          <p:val>
                                            <p:strVal val="#ppt_x"/>
                                          </p:val>
                                        </p:tav>
                                        <p:tav tm="100000">
                                          <p:val>
                                            <p:strVal val="#ppt_x"/>
                                          </p:val>
                                        </p:tav>
                                      </p:tavLst>
                                    </p:anim>
                                    <p:anim calcmode="lin" valueType="num">
                                      <p:cBhvr additive="base">
                                        <p:cTn id="6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5" presetClass="entr" presetSubtype="10" fill="hold"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checkerboard(across)">
                                      <p:cBhvr>
                                        <p:cTn id="74" dur="500"/>
                                        <p:tgtEl>
                                          <p:spTgt spid="10"/>
                                        </p:tgtEl>
                                      </p:cBhvr>
                                    </p:animEffect>
                                  </p:childTnLst>
                                </p:cTn>
                              </p:par>
                              <p:par>
                                <p:cTn id="75" presetID="4" presetClass="entr" presetSubtype="16" fill="hold" nodeType="withEffect">
                                  <p:stCondLst>
                                    <p:cond delay="0"/>
                                  </p:stCondLst>
                                  <p:childTnLst>
                                    <p:set>
                                      <p:cBhvr>
                                        <p:cTn id="76" dur="500" fill="hold">
                                          <p:stCondLst>
                                            <p:cond delay="0"/>
                                          </p:stCondLst>
                                        </p:cTn>
                                        <p:tgtEl>
                                          <p:spTgt spid="2"/>
                                        </p:tgtEl>
                                        <p:attrNameLst>
                                          <p:attrName>style.visibility</p:attrName>
                                        </p:attrNameLst>
                                      </p:cBhvr>
                                      <p:to>
                                        <p:strVal val="visible"/>
                                      </p:to>
                                    </p:set>
                                    <p:animEffect transition="in" filter="box(in)">
                                      <p:cBhvr>
                                        <p:cTn id="7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1"/>
      <p:bldP spid="80" grpId="0" bldLvl="0" animBg="1"/>
      <p:bldP spid="4" grpId="0"/>
      <p:bldP spid="6" grpId="0"/>
      <p:bldP spid="7"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36855" y="5147945"/>
            <a:ext cx="5038725" cy="368935"/>
          </a:xfrm>
          <a:prstGeom prst="rect">
            <a:avLst/>
          </a:prstGeom>
        </p:spPr>
        <p:txBody>
          <a:bodyPr vert="horz" wrap="square" lIns="0" tIns="0" rIns="0" bIns="0">
            <a:spAutoFit/>
          </a:bodyPr>
          <a:lstStyle/>
          <a:p>
            <a:pPr>
              <a:lnSpc>
                <a:spcPct val="150000"/>
              </a:lnSpc>
            </a:pPr>
            <a:r>
              <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rPr>
              <a:t>number_text_input_formatter：输入小数限制</a:t>
            </a:r>
            <a:endParaRPr lang="zh-CN" altLang="en-US" sz="1600"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742430" y="154305"/>
            <a:ext cx="5149215" cy="3021965"/>
          </a:xfrm>
          <a:prstGeom prst="rect">
            <a:avLst/>
          </a:prstGeom>
        </p:spPr>
      </p:pic>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36855" y="1534795"/>
            <a:ext cx="5774690"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custom_network_image：带缓存功能的图片加载组件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4" name="图片 3" descr="WeChatf7ff7e5ec84c5137dafc841b1fdbbed6"/>
          <p:cNvPicPr>
            <a:picLocks noChangeAspect="1"/>
          </p:cNvPicPr>
          <p:nvPr/>
        </p:nvPicPr>
        <p:blipFill>
          <a:blip r:embed="rId12"/>
          <a:stretch>
            <a:fillRect/>
          </a:stretch>
        </p:blipFill>
        <p:spPr>
          <a:xfrm>
            <a:off x="282575" y="2041525"/>
            <a:ext cx="4225925" cy="1026795"/>
          </a:xfrm>
          <a:prstGeom prst="rect">
            <a:avLst/>
          </a:prstGeom>
        </p:spPr>
      </p:pic>
      <p:sp>
        <p:nvSpPr>
          <p:cNvPr id="5" name="文本框 4"/>
          <p:cNvSpPr txBox="1"/>
          <p:nvPr/>
        </p:nvSpPr>
        <p:spPr>
          <a:xfrm>
            <a:off x="236855" y="3175635"/>
            <a:ext cx="3714115" cy="506730"/>
          </a:xfrm>
          <a:prstGeom prst="rect">
            <a:avLst/>
          </a:prstGeom>
          <a:noFill/>
        </p:spPr>
        <p:txBody>
          <a:bodyPr wrap="non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empty_data_widget：空数据视图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6" name="图片 5" descr="WeChatad38f869eb4fc653b325f74406163464"/>
          <p:cNvPicPr>
            <a:picLocks noChangeAspect="1"/>
          </p:cNvPicPr>
          <p:nvPr/>
        </p:nvPicPr>
        <p:blipFill>
          <a:blip r:embed="rId13"/>
          <a:stretch>
            <a:fillRect/>
          </a:stretch>
        </p:blipFill>
        <p:spPr>
          <a:xfrm>
            <a:off x="282575" y="3682365"/>
            <a:ext cx="2560955" cy="1364615"/>
          </a:xfrm>
          <a:prstGeom prst="rect">
            <a:avLst/>
          </a:prstGeom>
        </p:spPr>
      </p:pic>
      <p:pic>
        <p:nvPicPr>
          <p:cNvPr id="7" name="图片 6" descr="WeChat14eb4d216b70611a6777d8388b0954ea"/>
          <p:cNvPicPr>
            <a:picLocks noChangeAspect="1"/>
          </p:cNvPicPr>
          <p:nvPr/>
        </p:nvPicPr>
        <p:blipFill>
          <a:blip r:embed="rId14"/>
          <a:stretch>
            <a:fillRect/>
          </a:stretch>
        </p:blipFill>
        <p:spPr>
          <a:xfrm>
            <a:off x="2976245" y="3682365"/>
            <a:ext cx="2678430" cy="1364615"/>
          </a:xfrm>
          <a:prstGeom prst="rect">
            <a:avLst/>
          </a:prstGeom>
        </p:spPr>
      </p:pic>
      <p:sp>
        <p:nvSpPr>
          <p:cNvPr id="8" name="文本框 7"/>
          <p:cNvSpPr txBox="1"/>
          <p:nvPr/>
        </p:nvSpPr>
        <p:spPr>
          <a:xfrm>
            <a:off x="6073140" y="3175635"/>
            <a:ext cx="5284470" cy="506730"/>
          </a:xfrm>
          <a:prstGeom prst="rect">
            <a:avLst/>
          </a:prstGeom>
          <a:noFill/>
        </p:spPr>
        <p:txBody>
          <a:bodyPr wrap="square" rtlCol="0" anchor="t">
            <a:spAutoFit/>
          </a:bodyPr>
          <a:p>
            <a:pPr>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operate_gesture_widget：自定义直线视图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9" name="图片 8" descr="WeChat262975150a5659d7f80435ff966e3e85"/>
          <p:cNvPicPr>
            <a:picLocks noChangeAspect="1"/>
          </p:cNvPicPr>
          <p:nvPr/>
        </p:nvPicPr>
        <p:blipFill>
          <a:blip r:embed="rId15"/>
          <a:stretch>
            <a:fillRect/>
          </a:stretch>
        </p:blipFill>
        <p:spPr>
          <a:xfrm>
            <a:off x="6182995" y="5361305"/>
            <a:ext cx="3886200" cy="923925"/>
          </a:xfrm>
          <a:prstGeom prst="rect">
            <a:avLst/>
          </a:prstGeom>
        </p:spPr>
      </p:pic>
      <p:pic>
        <p:nvPicPr>
          <p:cNvPr id="10" name="图片 9" descr="WeChatf88b18c74334af8104ce60ad4ab1b628"/>
          <p:cNvPicPr>
            <a:picLocks noChangeAspect="1"/>
          </p:cNvPicPr>
          <p:nvPr/>
        </p:nvPicPr>
        <p:blipFill>
          <a:blip r:embed="rId16"/>
          <a:stretch>
            <a:fillRect/>
          </a:stretch>
        </p:blipFill>
        <p:spPr>
          <a:xfrm>
            <a:off x="6182995" y="3685540"/>
            <a:ext cx="3787140" cy="1562100"/>
          </a:xfrm>
          <a:prstGeom prst="rect">
            <a:avLst/>
          </a:prstGeom>
        </p:spPr>
      </p:pic>
      <p:pic>
        <p:nvPicPr>
          <p:cNvPr id="12" name="图片 11" descr="WeChat1c042ab6978fa4b216248d1436454bb8"/>
          <p:cNvPicPr>
            <a:picLocks noChangeAspect="1"/>
          </p:cNvPicPr>
          <p:nvPr/>
        </p:nvPicPr>
        <p:blipFill>
          <a:blip r:embed="rId17"/>
          <a:stretch>
            <a:fillRect/>
          </a:stretch>
        </p:blipFill>
        <p:spPr>
          <a:xfrm>
            <a:off x="236855" y="5617845"/>
            <a:ext cx="5572760" cy="92392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68"/>
                                        </p:tgtEl>
                                        <p:attrNameLst>
                                          <p:attrName>style.visibility</p:attrName>
                                        </p:attrNameLst>
                                      </p:cBhvr>
                                      <p:to>
                                        <p:strVal val="visible"/>
                                      </p:to>
                                    </p:set>
                                    <p:anim calcmode="lin" valueType="num">
                                      <p:cBhvr>
                                        <p:cTn id="12" dur="500" fill="hold"/>
                                        <p:tgtEl>
                                          <p:spTgt spid="68"/>
                                        </p:tgtEl>
                                        <p:attrNameLst>
                                          <p:attrName>ppt_w</p:attrName>
                                        </p:attrNameLst>
                                      </p:cBhvr>
                                      <p:tavLst>
                                        <p:tav tm="0">
                                          <p:val>
                                            <p:fltVal val="0"/>
                                          </p:val>
                                        </p:tav>
                                        <p:tav tm="100000">
                                          <p:val>
                                            <p:strVal val="#ppt_w"/>
                                          </p:val>
                                        </p:tav>
                                      </p:tavLst>
                                    </p:anim>
                                    <p:anim calcmode="lin" valueType="num">
                                      <p:cBhvr>
                                        <p:cTn id="13" dur="500" fill="hold"/>
                                        <p:tgtEl>
                                          <p:spTgt spid="68"/>
                                        </p:tgtEl>
                                        <p:attrNameLst>
                                          <p:attrName>ppt_h</p:attrName>
                                        </p:attrNameLst>
                                      </p:cBhvr>
                                      <p:tavLst>
                                        <p:tav tm="0">
                                          <p:val>
                                            <p:fltVal val="0"/>
                                          </p:val>
                                        </p:tav>
                                        <p:tav tm="100000">
                                          <p:val>
                                            <p:strVal val="#ppt_h"/>
                                          </p:val>
                                        </p:tav>
                                      </p:tavLst>
                                    </p:anim>
                                    <p:animEffect transition="in" filter="fade">
                                      <p:cBhvr>
                                        <p:cTn id="14" dur="500"/>
                                        <p:tgtEl>
                                          <p:spTgt spid="68"/>
                                        </p:tgtEl>
                                      </p:cBhvr>
                                    </p:animEffect>
                                  </p:childTnLst>
                                </p:cTn>
                              </p:par>
                              <p:par>
                                <p:cTn id="15" presetID="53" presetClass="entr" presetSubtype="16"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fltVal val="0"/>
                                          </p:val>
                                        </p:tav>
                                        <p:tav tm="100000">
                                          <p:val>
                                            <p:strVal val="#ppt_h"/>
                                          </p:val>
                                        </p:tav>
                                      </p:tavLst>
                                    </p:anim>
                                    <p:animEffect transition="in" filter="fade">
                                      <p:cBhvr>
                                        <p:cTn id="24" dur="500"/>
                                        <p:tgtEl>
                                          <p:spTgt spid="34"/>
                                        </p:tgtEl>
                                      </p:cBhvr>
                                    </p:animEffect>
                                  </p:childTnLst>
                                </p:cTn>
                              </p:par>
                            </p:childTnLst>
                          </p:cTn>
                        </p:par>
                        <p:par>
                          <p:cTn id="25" fill="hold">
                            <p:stCondLst>
                              <p:cond delay="1000"/>
                            </p:stCondLst>
                            <p:childTnLst>
                              <p:par>
                                <p:cTn id="26" presetID="14" presetClass="entr" presetSubtype="10" fill="hold" grpId="0"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randombar(horizontal)">
                                      <p:cBhvr>
                                        <p:cTn id="28" dur="500"/>
                                        <p:tgtEl>
                                          <p:spTgt spid="8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nodeType="clickEffect">
                                  <p:stCondLst>
                                    <p:cond delay="0"/>
                                  </p:stCondLst>
                                  <p:childTnLst>
                                    <p:set>
                                      <p:cBhvr>
                                        <p:cTn id="38" dur="500" fill="hold">
                                          <p:stCondLst>
                                            <p:cond delay="0"/>
                                          </p:stCondLst>
                                        </p:cTn>
                                        <p:tgtEl>
                                          <p:spTgt spid="4"/>
                                        </p:tgtEl>
                                        <p:attrNameLst>
                                          <p:attrName>style.visibility</p:attrName>
                                        </p:attrNameLst>
                                      </p:cBhvr>
                                      <p:to>
                                        <p:strVal val="visible"/>
                                      </p:to>
                                    </p:set>
                                    <p:animEffect transition="in" filter="box(in)">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ppt_x"/>
                                          </p:val>
                                        </p:tav>
                                        <p:tav tm="100000">
                                          <p:val>
                                            <p:strVal val="#ppt_x"/>
                                          </p:val>
                                        </p:tav>
                                      </p:tavLst>
                                    </p:anim>
                                    <p:anim calcmode="lin" valueType="num">
                                      <p:cBhvr additive="base">
                                        <p:cTn id="4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8" presetClass="entr" presetSubtype="16" fill="hold" nodeType="clickEffect">
                                  <p:stCondLst>
                                    <p:cond delay="0"/>
                                  </p:stCondLst>
                                  <p:childTnLst>
                                    <p:set>
                                      <p:cBhvr>
                                        <p:cTn id="49" dur="500" fill="hold">
                                          <p:stCondLst>
                                            <p:cond delay="0"/>
                                          </p:stCondLst>
                                        </p:cTn>
                                        <p:tgtEl>
                                          <p:spTgt spid="6"/>
                                        </p:tgtEl>
                                        <p:attrNameLst>
                                          <p:attrName>style.visibility</p:attrName>
                                        </p:attrNameLst>
                                      </p:cBhvr>
                                      <p:to>
                                        <p:strVal val="visible"/>
                                      </p:to>
                                    </p:set>
                                    <p:animEffect transition="in" filter="diamond(in)">
                                      <p:cBhvr>
                                        <p:cTn id="50" dur="500"/>
                                        <p:tgtEl>
                                          <p:spTgt spid="6"/>
                                        </p:tgtEl>
                                      </p:cBhvr>
                                    </p:animEffect>
                                  </p:childTnLst>
                                </p:cTn>
                              </p:par>
                              <p:par>
                                <p:cTn id="51" presetID="8" presetClass="entr" presetSubtype="16" fill="hold" nodeType="withEffect">
                                  <p:stCondLst>
                                    <p:cond delay="0"/>
                                  </p:stCondLst>
                                  <p:childTnLst>
                                    <p:set>
                                      <p:cBhvr>
                                        <p:cTn id="52" dur="500" fill="hold">
                                          <p:stCondLst>
                                            <p:cond delay="0"/>
                                          </p:stCondLst>
                                        </p:cTn>
                                        <p:tgtEl>
                                          <p:spTgt spid="7"/>
                                        </p:tgtEl>
                                        <p:attrNameLst>
                                          <p:attrName>style.visibility</p:attrName>
                                        </p:attrNameLst>
                                      </p:cBhvr>
                                      <p:to>
                                        <p:strVal val="visible"/>
                                      </p:to>
                                    </p:set>
                                    <p:animEffect transition="in" filter="diamond(in)">
                                      <p:cBhvr>
                                        <p:cTn id="53" dur="5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2" nodeType="clickEffect">
                                  <p:stCondLst>
                                    <p:cond delay="0"/>
                                  </p:stCondLst>
                                  <p:childTnLst>
                                    <p:set>
                                      <p:cBhvr>
                                        <p:cTn id="57" dur="1" fill="hold">
                                          <p:stCondLst>
                                            <p:cond delay="0"/>
                                          </p:stCondLst>
                                        </p:cTn>
                                        <p:tgtEl>
                                          <p:spTgt spid="64"/>
                                        </p:tgtEl>
                                        <p:attrNameLst>
                                          <p:attrName>style.visibility</p:attrName>
                                        </p:attrNameLst>
                                      </p:cBhvr>
                                      <p:to>
                                        <p:strVal val="visible"/>
                                      </p:to>
                                    </p:set>
                                    <p:anim calcmode="lin" valueType="num">
                                      <p:cBhvr additive="base">
                                        <p:cTn id="58" dur="500" fill="hold"/>
                                        <p:tgtEl>
                                          <p:spTgt spid="64"/>
                                        </p:tgtEl>
                                        <p:attrNameLst>
                                          <p:attrName>ppt_x</p:attrName>
                                        </p:attrNameLst>
                                      </p:cBhvr>
                                      <p:tavLst>
                                        <p:tav tm="0">
                                          <p:val>
                                            <p:strVal val="#ppt_x"/>
                                          </p:val>
                                        </p:tav>
                                        <p:tav tm="100000">
                                          <p:val>
                                            <p:strVal val="#ppt_x"/>
                                          </p:val>
                                        </p:tav>
                                      </p:tavLst>
                                    </p:anim>
                                    <p:anim calcmode="lin" valueType="num">
                                      <p:cBhvr additive="base">
                                        <p:cTn id="59"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 presetClass="entr" presetSubtype="16" fill="hold" nodeType="clickEffect">
                                  <p:stCondLst>
                                    <p:cond delay="0"/>
                                  </p:stCondLst>
                                  <p:childTnLst>
                                    <p:set>
                                      <p:cBhvr>
                                        <p:cTn id="63" dur="500" fill="hold">
                                          <p:stCondLst>
                                            <p:cond delay="0"/>
                                          </p:stCondLst>
                                        </p:cTn>
                                        <p:tgtEl>
                                          <p:spTgt spid="12"/>
                                        </p:tgtEl>
                                        <p:attrNameLst>
                                          <p:attrName>style.visibility</p:attrName>
                                        </p:attrNameLst>
                                      </p:cBhvr>
                                      <p:to>
                                        <p:strVal val="visible"/>
                                      </p:to>
                                    </p:set>
                                    <p:animEffect transition="in" filter="box(in)">
                                      <p:cBhvr>
                                        <p:cTn id="64" dur="500"/>
                                        <p:tgtEl>
                                          <p:spTgt spid="12"/>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additive="base">
                                        <p:cTn id="69" dur="500" fill="hold"/>
                                        <p:tgtEl>
                                          <p:spTgt spid="8"/>
                                        </p:tgtEl>
                                        <p:attrNameLst>
                                          <p:attrName>ppt_x</p:attrName>
                                        </p:attrNameLst>
                                      </p:cBhvr>
                                      <p:tavLst>
                                        <p:tav tm="0">
                                          <p:val>
                                            <p:strVal val="#ppt_x"/>
                                          </p:val>
                                        </p:tav>
                                        <p:tav tm="100000">
                                          <p:val>
                                            <p:strVal val="#ppt_x"/>
                                          </p:val>
                                        </p:tav>
                                      </p:tavLst>
                                    </p:anim>
                                    <p:anim calcmode="lin" valueType="num">
                                      <p:cBhvr additive="base">
                                        <p:cTn id="7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8" presetClass="entr" presetSubtype="16" fill="hold" nodeType="clickEffect">
                                  <p:stCondLst>
                                    <p:cond delay="0"/>
                                  </p:stCondLst>
                                  <p:childTnLst>
                                    <p:set>
                                      <p:cBhvr>
                                        <p:cTn id="74" dur="500" fill="hold">
                                          <p:stCondLst>
                                            <p:cond delay="0"/>
                                          </p:stCondLst>
                                        </p:cTn>
                                        <p:tgtEl>
                                          <p:spTgt spid="10"/>
                                        </p:tgtEl>
                                        <p:attrNameLst>
                                          <p:attrName>style.visibility</p:attrName>
                                        </p:attrNameLst>
                                      </p:cBhvr>
                                      <p:to>
                                        <p:strVal val="visible"/>
                                      </p:to>
                                    </p:set>
                                    <p:animEffect transition="in" filter="diamond(in)">
                                      <p:cBhvr>
                                        <p:cTn id="75" dur="500"/>
                                        <p:tgtEl>
                                          <p:spTgt spid="10"/>
                                        </p:tgtEl>
                                      </p:cBhvr>
                                    </p:animEffect>
                                  </p:childTnLst>
                                </p:cTn>
                              </p:par>
                              <p:par>
                                <p:cTn id="76" presetID="8" presetClass="entr" presetSubtype="16" fill="hold" nodeType="withEffect">
                                  <p:stCondLst>
                                    <p:cond delay="0"/>
                                  </p:stCondLst>
                                  <p:childTnLst>
                                    <p:set>
                                      <p:cBhvr>
                                        <p:cTn id="77" dur="500" fill="hold">
                                          <p:stCondLst>
                                            <p:cond delay="0"/>
                                          </p:stCondLst>
                                        </p:cTn>
                                        <p:tgtEl>
                                          <p:spTgt spid="9"/>
                                        </p:tgtEl>
                                        <p:attrNameLst>
                                          <p:attrName>style.visibility</p:attrName>
                                        </p:attrNameLst>
                                      </p:cBhvr>
                                      <p:to>
                                        <p:strVal val="visible"/>
                                      </p:to>
                                    </p:set>
                                    <p:animEffect transition="in" filter="diamond(in)">
                                      <p:cBhvr>
                                        <p:cTn id="7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1"/>
      <p:bldP spid="80" grpId="0" bldLvl="0" animBg="1"/>
      <p:bldP spid="2" grpId="0"/>
      <p:bldP spid="5" grpId="0"/>
      <p:bldP spid="64" grpId="2"/>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56080"/>
            <a:ext cx="4841875" cy="506730"/>
          </a:xfrm>
          <a:prstGeom prst="rect">
            <a:avLst/>
          </a:prstGeom>
          <a:noFill/>
        </p:spPr>
        <p:txBody>
          <a:bodyPr wrap="none" rtlCol="0" anchor="t">
            <a:spAutoFit/>
          </a:bodyPr>
          <a:p>
            <a:pPr algn="l">
              <a:lnSpc>
                <a:spcPct val="1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switch_type_widget</a:t>
            </a:r>
            <a:r>
              <a:rPr lang="en-US" altLang="zh-CN" dirty="0">
                <a:solidFill>
                  <a:schemeClr val="accent1"/>
                </a:solidFill>
                <a:effectLst>
                  <a:outerShdw blurRad="38100" dist="25400" dir="5400000" algn="ctr" rotWithShape="0">
                    <a:srgbClr val="6E747A">
                      <a:alpha val="43000"/>
                      <a:alpha val="43000"/>
                    </a:srgbClr>
                  </a:outerShdw>
                </a:effectLst>
                <a:cs typeface="+mn-ea"/>
                <a:sym typeface="+mn-lt"/>
              </a:rPr>
              <a:t>:  </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自定义二选一选项视图</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3" name="图片 2" descr="WeChat31a074d7809c34ba5393db3804be2046"/>
          <p:cNvPicPr>
            <a:picLocks noChangeAspect="1"/>
          </p:cNvPicPr>
          <p:nvPr/>
        </p:nvPicPr>
        <p:blipFill>
          <a:blip r:embed="rId10"/>
          <a:stretch>
            <a:fillRect/>
          </a:stretch>
        </p:blipFill>
        <p:spPr>
          <a:xfrm>
            <a:off x="366395" y="2143125"/>
            <a:ext cx="3034665" cy="4133215"/>
          </a:xfrm>
          <a:prstGeom prst="rect">
            <a:avLst/>
          </a:prstGeom>
        </p:spPr>
      </p:pic>
      <p:pic>
        <p:nvPicPr>
          <p:cNvPr id="4" name="图片 3" descr="WeChat237e48a5ee8b870e252db54224530784"/>
          <p:cNvPicPr>
            <a:picLocks noChangeAspect="1"/>
          </p:cNvPicPr>
          <p:nvPr/>
        </p:nvPicPr>
        <p:blipFill>
          <a:blip r:embed="rId11"/>
          <a:stretch>
            <a:fillRect/>
          </a:stretch>
        </p:blipFill>
        <p:spPr>
          <a:xfrm>
            <a:off x="366395" y="6338570"/>
            <a:ext cx="3800475" cy="457200"/>
          </a:xfrm>
          <a:prstGeom prst="rect">
            <a:avLst/>
          </a:prstGeom>
        </p:spPr>
      </p:pic>
      <p:sp>
        <p:nvSpPr>
          <p:cNvPr id="5" name="文本框 4"/>
          <p:cNvSpPr txBox="1"/>
          <p:nvPr/>
        </p:nvSpPr>
        <p:spPr>
          <a:xfrm>
            <a:off x="5593715" y="1636395"/>
            <a:ext cx="2994025" cy="506730"/>
          </a:xfrm>
          <a:prstGeom prst="rect">
            <a:avLst/>
          </a:prstGeom>
          <a:noFill/>
        </p:spPr>
        <p:txBody>
          <a:bodyPr wrap="none" rtlCol="0" anchor="t">
            <a:spAutoFit/>
          </a:bodyPr>
          <a:p>
            <a:pPr>
              <a:lnSpc>
                <a:spcPct val="150000"/>
              </a:lnSpc>
            </a:pPr>
            <a:r>
              <a:rPr dirty="0">
                <a:solidFill>
                  <a:schemeClr val="accent1"/>
                </a:solidFill>
                <a:effectLst>
                  <a:outerShdw blurRad="38100" dist="25400" dir="5400000" algn="ctr" rotWithShape="0">
                    <a:srgbClr val="6E747A">
                      <a:alpha val="43000"/>
                      <a:alpha val="43000"/>
                    </a:srgbClr>
                  </a:outerShdw>
                </a:effectLst>
                <a:cs typeface="+mn-ea"/>
                <a:sym typeface="+mn-lt"/>
              </a:rPr>
              <a:t>custom_progress</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：进度条</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6" name="图片 5" descr="WeChata607f1c1259626dac11f8a707cc1261e"/>
          <p:cNvPicPr>
            <a:picLocks noChangeAspect="1"/>
          </p:cNvPicPr>
          <p:nvPr/>
        </p:nvPicPr>
        <p:blipFill>
          <a:blip r:embed="rId12"/>
          <a:stretch>
            <a:fillRect/>
          </a:stretch>
        </p:blipFill>
        <p:spPr>
          <a:xfrm>
            <a:off x="5693410" y="2143125"/>
            <a:ext cx="3619500" cy="1047750"/>
          </a:xfrm>
          <a:prstGeom prst="rect">
            <a:avLst/>
          </a:prstGeom>
        </p:spPr>
      </p:pic>
      <p:pic>
        <p:nvPicPr>
          <p:cNvPr id="7" name="图片 6" descr="WeChat2dd03699ce56ca827e584dd2293a2b45"/>
          <p:cNvPicPr>
            <a:picLocks noChangeAspect="1"/>
          </p:cNvPicPr>
          <p:nvPr/>
        </p:nvPicPr>
        <p:blipFill>
          <a:blip r:embed="rId13"/>
          <a:stretch>
            <a:fillRect/>
          </a:stretch>
        </p:blipFill>
        <p:spPr>
          <a:xfrm>
            <a:off x="5693410" y="3325495"/>
            <a:ext cx="3810000" cy="371475"/>
          </a:xfrm>
          <a:prstGeom prst="rect">
            <a:avLst/>
          </a:prstGeom>
        </p:spPr>
      </p:pic>
      <p:sp>
        <p:nvSpPr>
          <p:cNvPr id="8" name="文本框 7"/>
          <p:cNvSpPr txBox="1"/>
          <p:nvPr/>
        </p:nvSpPr>
        <p:spPr>
          <a:xfrm>
            <a:off x="5693410" y="3943350"/>
            <a:ext cx="394144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image_text_checkbox：图文选择框</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9" name="图片 8" descr="WeChat056cb9ad22a5bfe3866d0c58bf85c07c"/>
          <p:cNvPicPr>
            <a:picLocks noChangeAspect="1"/>
          </p:cNvPicPr>
          <p:nvPr/>
        </p:nvPicPr>
        <p:blipFill>
          <a:blip r:embed="rId14"/>
          <a:stretch>
            <a:fillRect/>
          </a:stretch>
        </p:blipFill>
        <p:spPr>
          <a:xfrm>
            <a:off x="5693410" y="4311650"/>
            <a:ext cx="5805805" cy="1839595"/>
          </a:xfrm>
          <a:prstGeom prst="rect">
            <a:avLst/>
          </a:prstGeom>
        </p:spPr>
      </p:pic>
      <p:pic>
        <p:nvPicPr>
          <p:cNvPr id="10" name="图片 9" descr="WeChatc0f861e7577ec837716db9ec35f0e283"/>
          <p:cNvPicPr>
            <a:picLocks noChangeAspect="1"/>
          </p:cNvPicPr>
          <p:nvPr/>
        </p:nvPicPr>
        <p:blipFill>
          <a:blip r:embed="rId15"/>
          <a:stretch>
            <a:fillRect/>
          </a:stretch>
        </p:blipFill>
        <p:spPr>
          <a:xfrm>
            <a:off x="5693410" y="6238240"/>
            <a:ext cx="5189220" cy="5575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500" fill="hold">
                                          <p:stCondLst>
                                            <p:cond delay="0"/>
                                          </p:stCondLst>
                                        </p:cTn>
                                        <p:tgtEl>
                                          <p:spTgt spid="3"/>
                                        </p:tgtEl>
                                        <p:attrNameLst>
                                          <p:attrName>style.visibility</p:attrName>
                                        </p:attrNameLst>
                                      </p:cBhvr>
                                      <p:to>
                                        <p:strVal val="visible"/>
                                      </p:to>
                                    </p:set>
                                    <p:animEffect transition="in" filter="box(in)">
                                      <p:cBhvr>
                                        <p:cTn id="29" dur="500"/>
                                        <p:tgtEl>
                                          <p:spTgt spid="3"/>
                                        </p:tgtEl>
                                      </p:cBhvr>
                                    </p:animEffect>
                                  </p:childTnLst>
                                </p:cTn>
                              </p:par>
                              <p:par>
                                <p:cTn id="30" presetID="4" presetClass="entr" presetSubtype="16" fill="hold" nodeType="withEffect">
                                  <p:stCondLst>
                                    <p:cond delay="0"/>
                                  </p:stCondLst>
                                  <p:childTnLst>
                                    <p:set>
                                      <p:cBhvr>
                                        <p:cTn id="31" dur="500" fill="hold">
                                          <p:stCondLst>
                                            <p:cond delay="0"/>
                                          </p:stCondLst>
                                        </p:cTn>
                                        <p:tgtEl>
                                          <p:spTgt spid="4"/>
                                        </p:tgtEl>
                                        <p:attrNameLst>
                                          <p:attrName>style.visibility</p:attrName>
                                        </p:attrNameLst>
                                      </p:cBhvr>
                                      <p:to>
                                        <p:strVal val="visible"/>
                                      </p:to>
                                    </p:set>
                                    <p:animEffect transition="in" filter="box(in)">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500" fill="hold">
                                          <p:stCondLst>
                                            <p:cond delay="0"/>
                                          </p:stCondLst>
                                        </p:cTn>
                                        <p:tgtEl>
                                          <p:spTgt spid="6"/>
                                        </p:tgtEl>
                                        <p:attrNameLst>
                                          <p:attrName>style.visibility</p:attrName>
                                        </p:attrNameLst>
                                      </p:cBhvr>
                                      <p:to>
                                        <p:strVal val="visible"/>
                                      </p:to>
                                    </p:set>
                                    <p:animEffect transition="in" filter="diamond(in)">
                                      <p:cBhvr>
                                        <p:cTn id="43" dur="500"/>
                                        <p:tgtEl>
                                          <p:spTgt spid="6"/>
                                        </p:tgtEl>
                                      </p:cBhvr>
                                    </p:animEffect>
                                  </p:childTnLst>
                                </p:cTn>
                              </p:par>
                              <p:par>
                                <p:cTn id="44" presetID="8" presetClass="entr" presetSubtype="16" fill="hold" nodeType="withEffect">
                                  <p:stCondLst>
                                    <p:cond delay="0"/>
                                  </p:stCondLst>
                                  <p:childTnLst>
                                    <p:set>
                                      <p:cBhvr>
                                        <p:cTn id="45" dur="500" fill="hold">
                                          <p:stCondLst>
                                            <p:cond delay="0"/>
                                          </p:stCondLst>
                                        </p:cTn>
                                        <p:tgtEl>
                                          <p:spTgt spid="7"/>
                                        </p:tgtEl>
                                        <p:attrNameLst>
                                          <p:attrName>style.visibility</p:attrName>
                                        </p:attrNameLst>
                                      </p:cBhvr>
                                      <p:to>
                                        <p:strVal val="visible"/>
                                      </p:to>
                                    </p:set>
                                    <p:animEffect transition="in" filter="diamond(in)">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8" presetClass="entr" presetSubtype="16" fill="hold" nodeType="clickEffect">
                                  <p:stCondLst>
                                    <p:cond delay="0"/>
                                  </p:stCondLst>
                                  <p:childTnLst>
                                    <p:set>
                                      <p:cBhvr>
                                        <p:cTn id="56" dur="500" fill="hold">
                                          <p:stCondLst>
                                            <p:cond delay="0"/>
                                          </p:stCondLst>
                                        </p:cTn>
                                        <p:tgtEl>
                                          <p:spTgt spid="9"/>
                                        </p:tgtEl>
                                        <p:attrNameLst>
                                          <p:attrName>style.visibility</p:attrName>
                                        </p:attrNameLst>
                                      </p:cBhvr>
                                      <p:to>
                                        <p:strVal val="visible"/>
                                      </p:to>
                                    </p:set>
                                    <p:animEffect transition="in" filter="diamond(in)">
                                      <p:cBhvr>
                                        <p:cTn id="57" dur="500"/>
                                        <p:tgtEl>
                                          <p:spTgt spid="9"/>
                                        </p:tgtEl>
                                      </p:cBhvr>
                                    </p:animEffect>
                                  </p:childTnLst>
                                </p:cTn>
                              </p:par>
                              <p:par>
                                <p:cTn id="58" presetID="8" presetClass="entr" presetSubtype="16" fill="hold" nodeType="withEffect">
                                  <p:stCondLst>
                                    <p:cond delay="0"/>
                                  </p:stCondLst>
                                  <p:childTnLst>
                                    <p:set>
                                      <p:cBhvr>
                                        <p:cTn id="59" dur="500" fill="hold">
                                          <p:stCondLst>
                                            <p:cond delay="0"/>
                                          </p:stCondLst>
                                        </p:cTn>
                                        <p:tgtEl>
                                          <p:spTgt spid="10"/>
                                        </p:tgtEl>
                                        <p:attrNameLst>
                                          <p:attrName>style.visibility</p:attrName>
                                        </p:attrNameLst>
                                      </p:cBhvr>
                                      <p:to>
                                        <p:strVal val="visible"/>
                                      </p:to>
                                    </p:set>
                                    <p:animEffect transition="in" filter="diamond(in)">
                                      <p:cBhvr>
                                        <p:cTn id="6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82575" y="963295"/>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678305"/>
            <a:ext cx="384492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dialog</a:t>
            </a:r>
            <a:r>
              <a:rPr lang="en-US" altLang="zh-CN" dirty="0">
                <a:solidFill>
                  <a:schemeClr val="accent1"/>
                </a:solidFill>
                <a:effectLst>
                  <a:outerShdw blurRad="38100" dist="25400" dir="5400000" algn="ctr" rotWithShape="0">
                    <a:srgbClr val="6E747A">
                      <a:alpha val="43000"/>
                    </a:srgbClr>
                  </a:outerShdw>
                </a:effectLst>
                <a:cs typeface="+mn-ea"/>
                <a:sym typeface="+mn-lt"/>
              </a:rPr>
              <a:t>(info&amp;image)</a:t>
            </a:r>
            <a:r>
              <a:rPr lang="zh-CN" altLang="en-US" dirty="0">
                <a:solidFill>
                  <a:schemeClr val="accent1"/>
                </a:solidFill>
                <a:effectLst>
                  <a:outerShdw blurRad="38100" dist="25400" dir="5400000" algn="ctr" rotWithShape="0">
                    <a:srgbClr val="6E747A">
                      <a:alpha val="43000"/>
                    </a:srgbClr>
                  </a:outerShdw>
                </a:effectLst>
                <a:cs typeface="+mn-ea"/>
                <a:sym typeface="+mn-lt"/>
              </a:rPr>
              <a:t>：对话弹窗组件</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3" name="图片 2" descr="WeChatd90214536072745f360997d6866b75a5"/>
          <p:cNvPicPr>
            <a:picLocks noChangeAspect="1"/>
          </p:cNvPicPr>
          <p:nvPr/>
        </p:nvPicPr>
        <p:blipFill>
          <a:blip r:embed="rId10"/>
          <a:stretch>
            <a:fillRect/>
          </a:stretch>
        </p:blipFill>
        <p:spPr>
          <a:xfrm>
            <a:off x="282575" y="2046605"/>
            <a:ext cx="5323205" cy="1957070"/>
          </a:xfrm>
          <a:prstGeom prst="rect">
            <a:avLst/>
          </a:prstGeom>
        </p:spPr>
      </p:pic>
      <p:pic>
        <p:nvPicPr>
          <p:cNvPr id="4" name="图片 3" descr="WeChata6a6ef3202407be9ab82bbb42a2ad5f7"/>
          <p:cNvPicPr>
            <a:picLocks noChangeAspect="1"/>
          </p:cNvPicPr>
          <p:nvPr/>
        </p:nvPicPr>
        <p:blipFill>
          <a:blip r:embed="rId11"/>
          <a:srcRect t="19887"/>
          <a:stretch>
            <a:fillRect/>
          </a:stretch>
        </p:blipFill>
        <p:spPr>
          <a:xfrm>
            <a:off x="5865495" y="1588135"/>
            <a:ext cx="3350895" cy="2415540"/>
          </a:xfrm>
          <a:prstGeom prst="rect">
            <a:avLst/>
          </a:prstGeom>
        </p:spPr>
      </p:pic>
      <p:pic>
        <p:nvPicPr>
          <p:cNvPr id="5" name="图片 4" descr="WeChat8121afd10ffb6783a328a86bcdb83df0"/>
          <p:cNvPicPr>
            <a:picLocks noChangeAspect="1"/>
          </p:cNvPicPr>
          <p:nvPr/>
        </p:nvPicPr>
        <p:blipFill>
          <a:blip r:embed="rId12"/>
          <a:stretch>
            <a:fillRect/>
          </a:stretch>
        </p:blipFill>
        <p:spPr>
          <a:xfrm>
            <a:off x="282575" y="4105275"/>
            <a:ext cx="5323205" cy="2546985"/>
          </a:xfrm>
          <a:prstGeom prst="rect">
            <a:avLst/>
          </a:prstGeom>
        </p:spPr>
      </p:pic>
      <p:pic>
        <p:nvPicPr>
          <p:cNvPr id="6" name="图片 5" descr="WeChat92493c7590cbf467b71985e334317918"/>
          <p:cNvPicPr>
            <a:picLocks noChangeAspect="1"/>
          </p:cNvPicPr>
          <p:nvPr/>
        </p:nvPicPr>
        <p:blipFill>
          <a:blip r:embed="rId13"/>
          <a:stretch>
            <a:fillRect/>
          </a:stretch>
        </p:blipFill>
        <p:spPr>
          <a:xfrm>
            <a:off x="5865495" y="4104640"/>
            <a:ext cx="3350895" cy="25482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8" presetClass="entr" presetSubtype="16" fill="hold" nodeType="clickEffect">
                                  <p:stCondLst>
                                    <p:cond delay="0"/>
                                  </p:stCondLst>
                                  <p:childTnLst>
                                    <p:set>
                                      <p:cBhvr>
                                        <p:cTn id="38" dur="500" fill="hold">
                                          <p:stCondLst>
                                            <p:cond delay="0"/>
                                          </p:stCondLst>
                                        </p:cTn>
                                        <p:tgtEl>
                                          <p:spTgt spid="5"/>
                                        </p:tgtEl>
                                        <p:attrNameLst>
                                          <p:attrName>style.visibility</p:attrName>
                                        </p:attrNameLst>
                                      </p:cBhvr>
                                      <p:to>
                                        <p:strVal val="visible"/>
                                      </p:to>
                                    </p:set>
                                    <p:animEffect transition="in" filter="diamond(in)">
                                      <p:cBhvr>
                                        <p:cTn id="39" dur="500"/>
                                        <p:tgtEl>
                                          <p:spTgt spid="5"/>
                                        </p:tgtEl>
                                      </p:cBhvr>
                                    </p:animEffect>
                                  </p:childTnLst>
                                </p:cTn>
                              </p:par>
                              <p:par>
                                <p:cTn id="40" presetID="8" presetClass="entr" presetSubtype="16" fill="hold" nodeType="withEffect">
                                  <p:stCondLst>
                                    <p:cond delay="0"/>
                                  </p:stCondLst>
                                  <p:childTnLst>
                                    <p:set>
                                      <p:cBhvr>
                                        <p:cTn id="41" dur="500" fill="hold">
                                          <p:stCondLst>
                                            <p:cond delay="0"/>
                                          </p:stCondLst>
                                        </p:cTn>
                                        <p:tgtEl>
                                          <p:spTgt spid="6"/>
                                        </p:tgtEl>
                                        <p:attrNameLst>
                                          <p:attrName>style.visibility</p:attrName>
                                        </p:attrNameLst>
                                      </p:cBhvr>
                                      <p:to>
                                        <p:strVal val="visible"/>
                                      </p:to>
                                    </p:set>
                                    <p:animEffect transition="in" filter="diamond(in)">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868794"/>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90830" y="880110"/>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501775"/>
            <a:ext cx="231267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appbar</a:t>
            </a:r>
            <a:r>
              <a:rPr lang="zh-CN" altLang="en-US" dirty="0">
                <a:solidFill>
                  <a:schemeClr val="accent1"/>
                </a:solidFill>
                <a:effectLst>
                  <a:outerShdw blurRad="38100" dist="25400" dir="5400000" algn="ctr" rotWithShape="0">
                    <a:srgbClr val="6E747A">
                      <a:alpha val="43000"/>
                    </a:srgbClr>
                  </a:outerShdw>
                </a:effectLst>
                <a:cs typeface="+mn-ea"/>
                <a:sym typeface="+mn-lt"/>
              </a:rPr>
              <a:t>：App导航栏</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283210" y="1870075"/>
            <a:ext cx="8412480" cy="368300"/>
          </a:xfrm>
          <a:prstGeom prst="rect">
            <a:avLst/>
          </a:prstGeom>
          <a:noFill/>
        </p:spPr>
        <p:txBody>
          <a:bodyPr wrap="none" rtlCol="0" anchor="t">
            <a:spAutoFit/>
          </a:bodyPr>
          <a:p>
            <a:r>
              <a:rPr lang="zh-CN" dirty="0">
                <a:solidFill>
                  <a:schemeClr val="tx1">
                    <a:lumMod val="75000"/>
                    <a:lumOff val="25000"/>
                  </a:schemeClr>
                </a:solidFill>
                <a:cs typeface="+mn-ea"/>
                <a:sym typeface="+mn-lt"/>
              </a:rPr>
              <a:t>返回各类导航栏：空导航栏、带标题导航栏、带返回键导航栏、自定义导航栏等。</a:t>
            </a:r>
            <a:endParaRPr lang="zh-CN" dirty="0">
              <a:solidFill>
                <a:schemeClr val="tx1">
                  <a:lumMod val="75000"/>
                  <a:lumOff val="25000"/>
                </a:schemeClr>
              </a:solidFill>
              <a:cs typeface="+mn-ea"/>
              <a:sym typeface="+mn-lt"/>
            </a:endParaRPr>
          </a:p>
        </p:txBody>
      </p:sp>
      <p:sp>
        <p:nvSpPr>
          <p:cNvPr id="6" name="文本框 5"/>
          <p:cNvSpPr txBox="1"/>
          <p:nvPr/>
        </p:nvSpPr>
        <p:spPr>
          <a:xfrm>
            <a:off x="282575" y="2326640"/>
            <a:ext cx="3458210"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custom_tab_item：标签栏</a:t>
            </a:r>
            <a:r>
              <a:rPr lang="en-US" altLang="zh-CN" dirty="0">
                <a:solidFill>
                  <a:schemeClr val="accent1"/>
                </a:solidFill>
                <a:effectLst>
                  <a:outerShdw blurRad="38100" dist="25400" dir="5400000" algn="ctr" rotWithShape="0">
                    <a:srgbClr val="6E747A">
                      <a:alpha val="43000"/>
                    </a:srgbClr>
                  </a:outerShdw>
                </a:effectLst>
                <a:cs typeface="+mn-ea"/>
                <a:sym typeface="+mn-lt"/>
              </a:rPr>
              <a:t>item</a:t>
            </a:r>
            <a:endParaRPr lang="en-US" altLang="zh-CN"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7" name="图片 6" descr="WeChat0432ee50d693389931f19307159efa0c"/>
          <p:cNvPicPr>
            <a:picLocks noChangeAspect="1"/>
          </p:cNvPicPr>
          <p:nvPr/>
        </p:nvPicPr>
        <p:blipFill>
          <a:blip r:embed="rId10"/>
          <a:stretch>
            <a:fillRect/>
          </a:stretch>
        </p:blipFill>
        <p:spPr>
          <a:xfrm>
            <a:off x="290830" y="2694940"/>
            <a:ext cx="8413115" cy="473710"/>
          </a:xfrm>
          <a:prstGeom prst="rect">
            <a:avLst/>
          </a:prstGeom>
        </p:spPr>
      </p:pic>
      <p:pic>
        <p:nvPicPr>
          <p:cNvPr id="8" name="图片 7" descr="WeChat2a86fcc7222d42de0994584030eee5a1"/>
          <p:cNvPicPr>
            <a:picLocks noChangeAspect="1"/>
          </p:cNvPicPr>
          <p:nvPr/>
        </p:nvPicPr>
        <p:blipFill>
          <a:blip r:embed="rId11"/>
          <a:stretch>
            <a:fillRect/>
          </a:stretch>
        </p:blipFill>
        <p:spPr>
          <a:xfrm>
            <a:off x="290830" y="3168650"/>
            <a:ext cx="2042795" cy="811530"/>
          </a:xfrm>
          <a:prstGeom prst="rect">
            <a:avLst/>
          </a:prstGeom>
        </p:spPr>
      </p:pic>
      <p:sp>
        <p:nvSpPr>
          <p:cNvPr id="9" name="文本框 8"/>
          <p:cNvSpPr txBox="1"/>
          <p:nvPr/>
        </p:nvSpPr>
        <p:spPr>
          <a:xfrm>
            <a:off x="282575" y="4148455"/>
            <a:ext cx="3093720" cy="368300"/>
          </a:xfrm>
          <a:prstGeom prst="rect">
            <a:avLst/>
          </a:prstGeom>
          <a:noFill/>
        </p:spPr>
        <p:txBody>
          <a:bodyPr wrap="square" rtlCol="0" anchor="t">
            <a:spAutoFit/>
          </a:bodyPr>
          <a:p>
            <a:pPr algn="l"/>
            <a:r>
              <a:rPr lang="zh-CN" altLang="en-US" dirty="0">
                <a:solidFill>
                  <a:schemeClr val="accent1"/>
                </a:solidFill>
                <a:effectLst>
                  <a:outerShdw blurRad="38100" dist="25400" dir="5400000" algn="ctr" rotWithShape="0">
                    <a:srgbClr val="6E747A">
                      <a:alpha val="43000"/>
                    </a:srgbClr>
                  </a:outerShdw>
                </a:effectLst>
                <a:cs typeface="+mn-ea"/>
                <a:sym typeface="+mn-lt"/>
              </a:rPr>
              <a:t>dots_indicator：加载指示点</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10" name="图片 9" descr="WeChate24f3b62e97ff33bd52c1a0752dad434"/>
          <p:cNvPicPr>
            <a:picLocks noChangeAspect="1"/>
          </p:cNvPicPr>
          <p:nvPr/>
        </p:nvPicPr>
        <p:blipFill>
          <a:blip r:embed="rId12"/>
          <a:stretch>
            <a:fillRect/>
          </a:stretch>
        </p:blipFill>
        <p:spPr>
          <a:xfrm>
            <a:off x="282575" y="4516755"/>
            <a:ext cx="6115685" cy="426085"/>
          </a:xfrm>
          <a:prstGeom prst="rect">
            <a:avLst/>
          </a:prstGeom>
        </p:spPr>
      </p:pic>
      <p:pic>
        <p:nvPicPr>
          <p:cNvPr id="11" name="图片 10" descr="WeChat44b5bf6d7c3a642240b4c543cc6f6538"/>
          <p:cNvPicPr>
            <a:picLocks noChangeAspect="1"/>
          </p:cNvPicPr>
          <p:nvPr/>
        </p:nvPicPr>
        <p:blipFill>
          <a:blip r:embed="rId13"/>
          <a:stretch>
            <a:fillRect/>
          </a:stretch>
        </p:blipFill>
        <p:spPr>
          <a:xfrm>
            <a:off x="6501130" y="4516755"/>
            <a:ext cx="1842135" cy="426085"/>
          </a:xfrm>
          <a:prstGeom prst="rect">
            <a:avLst/>
          </a:prstGeom>
        </p:spPr>
      </p:pic>
      <p:sp>
        <p:nvSpPr>
          <p:cNvPr id="12" name="文本框 11"/>
          <p:cNvSpPr txBox="1"/>
          <p:nvPr/>
        </p:nvSpPr>
        <p:spPr>
          <a:xfrm>
            <a:off x="290830" y="4942840"/>
            <a:ext cx="2745105" cy="506730"/>
          </a:xfrm>
          <a:prstGeom prst="rect">
            <a:avLst/>
          </a:prstGeom>
          <a:noFill/>
        </p:spPr>
        <p:txBody>
          <a:bodyPr wrap="none" rtlCol="0" anchor="t">
            <a:spAutoFit/>
          </a:bodyPr>
          <a:p>
            <a:pPr algn="l">
              <a:lnSpc>
                <a:spcPct val="150000"/>
              </a:lnSpc>
            </a:pPr>
            <a:r>
              <a:rPr lang="zh-CN" altLang="en-US" dirty="0">
                <a:solidFill>
                  <a:schemeClr val="accent1"/>
                </a:solidFill>
                <a:effectLst>
                  <a:outerShdw blurRad="38100" dist="25400" dir="5400000" algn="ctr" rotWithShape="0">
                    <a:srgbClr val="6E747A">
                      <a:alpha val="43000"/>
                    </a:srgbClr>
                  </a:outerShdw>
                </a:effectLst>
                <a:cs typeface="+mn-ea"/>
                <a:sym typeface="+mn-lt"/>
              </a:rPr>
              <a:t>loading_view：加载视图</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13" name="图片 12" descr="WeChat1537c3d74675233e73da66598679d8ad"/>
          <p:cNvPicPr>
            <a:picLocks noChangeAspect="1"/>
          </p:cNvPicPr>
          <p:nvPr/>
        </p:nvPicPr>
        <p:blipFill>
          <a:blip r:embed="rId14"/>
          <a:stretch>
            <a:fillRect/>
          </a:stretch>
        </p:blipFill>
        <p:spPr>
          <a:xfrm>
            <a:off x="2713355" y="5527675"/>
            <a:ext cx="1586230" cy="1229995"/>
          </a:xfrm>
          <a:prstGeom prst="rect">
            <a:avLst/>
          </a:prstGeom>
        </p:spPr>
      </p:pic>
      <p:pic>
        <p:nvPicPr>
          <p:cNvPr id="14" name="图片 13" descr="WeChate656c553cf32b0d18dea1f1aae543082"/>
          <p:cNvPicPr>
            <a:picLocks noChangeAspect="1"/>
          </p:cNvPicPr>
          <p:nvPr/>
        </p:nvPicPr>
        <p:blipFill>
          <a:blip r:embed="rId15"/>
          <a:stretch>
            <a:fillRect/>
          </a:stretch>
        </p:blipFill>
        <p:spPr>
          <a:xfrm>
            <a:off x="282575" y="5527675"/>
            <a:ext cx="2313305" cy="122999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500" fill="hold">
                                          <p:stCondLst>
                                            <p:cond delay="0"/>
                                          </p:stCondLst>
                                        </p:cTn>
                                        <p:tgtEl>
                                          <p:spTgt spid="7"/>
                                        </p:tgtEl>
                                        <p:attrNameLst>
                                          <p:attrName>style.visibility</p:attrName>
                                        </p:attrNameLst>
                                      </p:cBhvr>
                                      <p:to>
                                        <p:strVal val="visible"/>
                                      </p:to>
                                    </p:set>
                                    <p:animEffect transition="in" filter="box(in)">
                                      <p:cBhvr>
                                        <p:cTn id="41" dur="500"/>
                                        <p:tgtEl>
                                          <p:spTgt spid="7"/>
                                        </p:tgtEl>
                                      </p:cBhvr>
                                    </p:animEffect>
                                  </p:childTnLst>
                                </p:cTn>
                              </p:par>
                              <p:par>
                                <p:cTn id="42" presetID="8" presetClass="entr" presetSubtype="16" fill="hold" nodeType="withEffect">
                                  <p:stCondLst>
                                    <p:cond delay="0"/>
                                  </p:stCondLst>
                                  <p:childTnLst>
                                    <p:set>
                                      <p:cBhvr>
                                        <p:cTn id="43" dur="500" fill="hold">
                                          <p:stCondLst>
                                            <p:cond delay="0"/>
                                          </p:stCondLst>
                                        </p:cTn>
                                        <p:tgtEl>
                                          <p:spTgt spid="8"/>
                                        </p:tgtEl>
                                        <p:attrNameLst>
                                          <p:attrName>style.visibility</p:attrName>
                                        </p:attrNameLst>
                                      </p:cBhvr>
                                      <p:to>
                                        <p:strVal val="visible"/>
                                      </p:to>
                                    </p:set>
                                    <p:animEffect transition="in" filter="diamond(in)">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500" fill="hold">
                                          <p:stCondLst>
                                            <p:cond delay="0"/>
                                          </p:stCondLst>
                                        </p:cTn>
                                        <p:tgtEl>
                                          <p:spTgt spid="10"/>
                                        </p:tgtEl>
                                        <p:attrNameLst>
                                          <p:attrName>style.visibility</p:attrName>
                                        </p:attrNameLst>
                                      </p:cBhvr>
                                      <p:to>
                                        <p:strVal val="visible"/>
                                      </p:to>
                                    </p:set>
                                    <p:animEffect transition="in" filter="box(in)">
                                      <p:cBhvr>
                                        <p:cTn id="55" dur="500"/>
                                        <p:tgtEl>
                                          <p:spTgt spid="10"/>
                                        </p:tgtEl>
                                      </p:cBhvr>
                                    </p:animEffect>
                                  </p:childTnLst>
                                </p:cTn>
                              </p:par>
                              <p:par>
                                <p:cTn id="56" presetID="4" presetClass="entr" presetSubtype="16" fill="hold" nodeType="withEffect">
                                  <p:stCondLst>
                                    <p:cond delay="0"/>
                                  </p:stCondLst>
                                  <p:childTnLst>
                                    <p:set>
                                      <p:cBhvr>
                                        <p:cTn id="57" dur="500" fill="hold">
                                          <p:stCondLst>
                                            <p:cond delay="0"/>
                                          </p:stCondLst>
                                        </p:cTn>
                                        <p:tgtEl>
                                          <p:spTgt spid="11"/>
                                        </p:tgtEl>
                                        <p:attrNameLst>
                                          <p:attrName>style.visibility</p:attrName>
                                        </p:attrNameLst>
                                      </p:cBhvr>
                                      <p:to>
                                        <p:strVal val="visible"/>
                                      </p:to>
                                    </p:set>
                                    <p:animEffect transition="in" filter="box(in)">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 presetClass="entr" presetSubtype="16" fill="hold" nodeType="clickEffect">
                                  <p:stCondLst>
                                    <p:cond delay="0"/>
                                  </p:stCondLst>
                                  <p:childTnLst>
                                    <p:set>
                                      <p:cBhvr>
                                        <p:cTn id="68" dur="500" fill="hold">
                                          <p:stCondLst>
                                            <p:cond delay="0"/>
                                          </p:stCondLst>
                                        </p:cTn>
                                        <p:tgtEl>
                                          <p:spTgt spid="14"/>
                                        </p:tgtEl>
                                        <p:attrNameLst>
                                          <p:attrName>style.visibility</p:attrName>
                                        </p:attrNameLst>
                                      </p:cBhvr>
                                      <p:to>
                                        <p:strVal val="visible"/>
                                      </p:to>
                                    </p:set>
                                    <p:animEffect transition="in" filter="box(in)">
                                      <p:cBhvr>
                                        <p:cTn id="69" dur="500"/>
                                        <p:tgtEl>
                                          <p:spTgt spid="14"/>
                                        </p:tgtEl>
                                      </p:cBhvr>
                                    </p:animEffect>
                                  </p:childTnLst>
                                </p:cTn>
                              </p:par>
                              <p:par>
                                <p:cTn id="70" presetID="4" presetClass="entr" presetSubtype="16" fill="hold" nodeType="withEffect">
                                  <p:stCondLst>
                                    <p:cond delay="0"/>
                                  </p:stCondLst>
                                  <p:childTnLst>
                                    <p:set>
                                      <p:cBhvr>
                                        <p:cTn id="71" dur="500" fill="hold">
                                          <p:stCondLst>
                                            <p:cond delay="0"/>
                                          </p:stCondLst>
                                        </p:cTn>
                                        <p:tgtEl>
                                          <p:spTgt spid="13"/>
                                        </p:tgtEl>
                                        <p:attrNameLst>
                                          <p:attrName>style.visibility</p:attrName>
                                        </p:attrNameLst>
                                      </p:cBhvr>
                                      <p:to>
                                        <p:strVal val="visible"/>
                                      </p:to>
                                    </p:set>
                                    <p:animEffect transition="in" filter="box(in)">
                                      <p:cBhvr>
                                        <p:cTn id="7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6" grpId="0"/>
      <p:bldP spid="9"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68" name="组合 67"/>
          <p:cNvGrpSpPr/>
          <p:nvPr/>
        </p:nvGrpSpPr>
        <p:grpSpPr>
          <a:xfrm>
            <a:off x="4753927" y="868794"/>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sp>
        <p:nvSpPr>
          <p:cNvPr id="80" name="矩形: 圆角 13"/>
          <p:cNvSpPr/>
          <p:nvPr/>
        </p:nvSpPr>
        <p:spPr>
          <a:xfrm>
            <a:off x="290830" y="880110"/>
            <a:ext cx="360045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项目公共组件</a:t>
            </a:r>
            <a:r>
              <a:rPr lang="en-US" altLang="zh-CN" sz="2400">
                <a:cs typeface="+mn-ea"/>
                <a:sym typeface="+mn-lt"/>
              </a:rPr>
              <a:t>-Widget</a:t>
            </a:r>
            <a:r>
              <a:rPr lang="zh-CN" altLang="en-US" sz="2400">
                <a:cs typeface="+mn-ea"/>
                <a:sym typeface="+mn-lt"/>
              </a:rPr>
              <a:t>类</a:t>
            </a:r>
            <a:endParaRPr lang="zh-CN" altLang="en-US" sz="2400">
              <a:cs typeface="+mn-ea"/>
              <a:sym typeface="+mn-lt"/>
            </a:endParaRPr>
          </a:p>
        </p:txBody>
      </p:sp>
      <p:sp>
        <p:nvSpPr>
          <p:cNvPr id="2" name="文本框 1"/>
          <p:cNvSpPr txBox="1"/>
          <p:nvPr/>
        </p:nvSpPr>
        <p:spPr>
          <a:xfrm>
            <a:off x="282575" y="1501775"/>
            <a:ext cx="379095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srgbClr>
                  </a:outerShdw>
                </a:effectLst>
                <a:cs typeface="+mn-ea"/>
                <a:sym typeface="+mn-lt"/>
              </a:rPr>
              <a:t>search_common_widget</a:t>
            </a:r>
            <a:r>
              <a:rPr lang="zh-CN" altLang="en-US" dirty="0">
                <a:solidFill>
                  <a:schemeClr val="accent1"/>
                </a:solidFill>
                <a:effectLst>
                  <a:outerShdw blurRad="38100" dist="25400" dir="5400000" algn="ctr" rotWithShape="0">
                    <a:srgbClr val="6E747A">
                      <a:alpha val="43000"/>
                    </a:srgbClr>
                  </a:outerShdw>
                </a:effectLst>
                <a:cs typeface="+mn-ea"/>
                <a:sym typeface="+mn-lt"/>
              </a:rPr>
              <a:t>：</a:t>
            </a:r>
            <a:r>
              <a:rPr lang="zh-CN" altLang="en-US" dirty="0">
                <a:solidFill>
                  <a:schemeClr val="accent1"/>
                </a:solidFill>
                <a:effectLst>
                  <a:outerShdw blurRad="38100" dist="25400" dir="5400000" algn="ctr" rotWithShape="0">
                    <a:srgbClr val="6E747A">
                      <a:alpha val="43000"/>
                    </a:srgbClr>
                  </a:outerShdw>
                </a:effectLst>
                <a:cs typeface="+mn-ea"/>
                <a:sym typeface="+mn-lt"/>
              </a:rPr>
              <a:t>搜索框</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283210" y="1870075"/>
            <a:ext cx="2814955" cy="1814830"/>
          </a:xfrm>
          <a:prstGeom prst="rect">
            <a:avLst/>
          </a:prstGeom>
          <a:noFill/>
        </p:spPr>
        <p:txBody>
          <a:bodyPr wrap="none" rtlCol="0" anchor="t">
            <a:spAutoFit/>
          </a:bodyPr>
          <a:p>
            <a:pPr algn="l"/>
            <a:r>
              <a:rPr lang="zh-CN" sz="1400" dirty="0">
                <a:solidFill>
                  <a:schemeClr val="tx1">
                    <a:lumMod val="75000"/>
                    <a:lumOff val="25000"/>
                  </a:schemeClr>
                </a:solidFill>
                <a:cs typeface="+mn-ea"/>
                <a:sym typeface="+mn-lt"/>
              </a:rPr>
              <a:t>const SearchCommonWidget({</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Key? key,</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this.hintText,</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this.borderRadius,</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this.onFinish,</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this.inputFormatters,</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this.isAutoSearch,</a:t>
            </a:r>
            <a:endParaRPr lang="zh-CN" sz="1400" dirty="0">
              <a:solidFill>
                <a:schemeClr val="tx1">
                  <a:lumMod val="75000"/>
                  <a:lumOff val="25000"/>
                </a:schemeClr>
              </a:solidFill>
              <a:cs typeface="+mn-ea"/>
              <a:sym typeface="+mn-lt"/>
            </a:endParaRPr>
          </a:p>
          <a:p>
            <a:pPr algn="l"/>
            <a:r>
              <a:rPr lang="zh-CN" sz="1400" dirty="0">
                <a:solidFill>
                  <a:schemeClr val="tx1">
                    <a:lumMod val="75000"/>
                    <a:lumOff val="25000"/>
                  </a:schemeClr>
                </a:solidFill>
                <a:cs typeface="+mn-ea"/>
                <a:sym typeface="+mn-lt"/>
              </a:rPr>
              <a:t>  }) : super(key: key);</a:t>
            </a:r>
            <a:endParaRPr lang="zh-CN" sz="1400" dirty="0">
              <a:solidFill>
                <a:schemeClr val="tx1">
                  <a:lumMod val="75000"/>
                  <a:lumOff val="25000"/>
                </a:schemeClr>
              </a:solidFill>
              <a:cs typeface="+mn-ea"/>
              <a:sym typeface="+mn-lt"/>
            </a:endParaRPr>
          </a:p>
        </p:txBody>
      </p:sp>
      <p:sp>
        <p:nvSpPr>
          <p:cNvPr id="3" name="文本框 2"/>
          <p:cNvSpPr txBox="1"/>
          <p:nvPr/>
        </p:nvSpPr>
        <p:spPr>
          <a:xfrm>
            <a:off x="3527425" y="1870075"/>
            <a:ext cx="3683635" cy="1814830"/>
          </a:xfrm>
          <a:prstGeom prst="rect">
            <a:avLst/>
          </a:prstGeom>
          <a:noFill/>
        </p:spPr>
        <p:txBody>
          <a:bodyPr wrap="square" rtlCol="0" anchor="t">
            <a:spAutoFit/>
          </a:bodyPr>
          <a:p>
            <a:r>
              <a:rPr lang="zh-CN" altLang="en-US" sz="1400"/>
              <a:t>调用</a:t>
            </a:r>
            <a:r>
              <a:rPr lang="zh-CN" altLang="en-US" sz="1400"/>
              <a:t>实例：SearchCommonWidget(</a:t>
            </a:r>
            <a:endParaRPr lang="zh-CN" altLang="en-US" sz="1400"/>
          </a:p>
          <a:p>
            <a:r>
              <a:rPr lang="zh-CN" altLang="en-US" sz="1400"/>
              <a:t>     </a:t>
            </a:r>
            <a:r>
              <a:rPr lang="en-US" altLang="zh-CN" sz="1400"/>
              <a:t>	    </a:t>
            </a:r>
            <a:r>
              <a:rPr lang="zh-CN" altLang="en-US" sz="1400"/>
              <a:t>hintText: 'search'.tr,</a:t>
            </a:r>
            <a:endParaRPr lang="zh-CN" altLang="en-US" sz="1400"/>
          </a:p>
          <a:p>
            <a:r>
              <a:rPr lang="zh-CN" altLang="en-US" sz="1400"/>
              <a:t>     </a:t>
            </a:r>
            <a:r>
              <a:rPr lang="en-US" altLang="zh-CN" sz="1400"/>
              <a:t>               </a:t>
            </a:r>
            <a:r>
              <a:rPr lang="zh-CN" altLang="en-US" sz="1400"/>
              <a:t>borderRadius: 4,</a:t>
            </a:r>
            <a:endParaRPr lang="zh-CN" altLang="en-US" sz="1400"/>
          </a:p>
          <a:p>
            <a:r>
              <a:rPr lang="zh-CN" altLang="en-US" sz="1400"/>
              <a:t>     </a:t>
            </a:r>
            <a:r>
              <a:rPr lang="en-US" altLang="zh-CN" sz="1400"/>
              <a:t>               </a:t>
            </a:r>
            <a:r>
              <a:rPr lang="zh-CN" altLang="en-US" sz="1400"/>
              <a:t>onFinish: (String keyword) {</a:t>
            </a:r>
            <a:endParaRPr lang="zh-CN" altLang="en-US" sz="1400"/>
          </a:p>
          <a:p>
            <a:r>
              <a:rPr lang="zh-CN" altLang="en-US" sz="1400"/>
              <a:t>         </a:t>
            </a:r>
            <a:r>
              <a:rPr lang="en-US" altLang="zh-CN" sz="1400"/>
              <a:t>               xxx</a:t>
            </a:r>
            <a:endParaRPr lang="zh-CN" altLang="en-US" sz="1400"/>
          </a:p>
          <a:p>
            <a:r>
              <a:rPr lang="zh-CN" altLang="en-US" sz="1400"/>
              <a:t>     </a:t>
            </a:r>
            <a:r>
              <a:rPr lang="en-US" altLang="zh-CN" sz="1400"/>
              <a:t>               </a:t>
            </a:r>
            <a:r>
              <a:rPr lang="zh-CN" altLang="en-US" sz="1400"/>
              <a:t>},</a:t>
            </a:r>
            <a:endParaRPr lang="zh-CN" altLang="en-US" sz="1400"/>
          </a:p>
          <a:p>
            <a:r>
              <a:rPr lang="zh-CN" altLang="en-US" sz="1400"/>
              <a:t>     </a:t>
            </a:r>
            <a:r>
              <a:rPr lang="en-US" altLang="zh-CN" sz="1400"/>
              <a:t>               </a:t>
            </a:r>
            <a:r>
              <a:rPr lang="zh-CN" altLang="en-US" sz="1400"/>
              <a:t>isAutoSearch: true,</a:t>
            </a:r>
            <a:endParaRPr lang="zh-CN" altLang="en-US" sz="1400"/>
          </a:p>
          <a:p>
            <a:r>
              <a:rPr lang="en-US" altLang="zh-CN" sz="1400"/>
              <a:t>                </a:t>
            </a:r>
            <a:r>
              <a:rPr lang="zh-CN" altLang="en-US" sz="1400"/>
              <a:t>)</a:t>
            </a:r>
            <a:endParaRPr lang="zh-CN" altLang="en-US" sz="1400"/>
          </a:p>
        </p:txBody>
      </p:sp>
      <p:pic>
        <p:nvPicPr>
          <p:cNvPr id="15" name="图片 14" descr="WeChat58db86e7d9371ca67815d190b5a7c388"/>
          <p:cNvPicPr>
            <a:picLocks noChangeAspect="1"/>
          </p:cNvPicPr>
          <p:nvPr/>
        </p:nvPicPr>
        <p:blipFill>
          <a:blip r:embed="rId10"/>
          <a:stretch>
            <a:fillRect/>
          </a:stretch>
        </p:blipFill>
        <p:spPr>
          <a:xfrm>
            <a:off x="382905" y="3704590"/>
            <a:ext cx="5217795" cy="83121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53" presetClass="entr" presetSubtype="16"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4" presetClass="entr" presetSubtype="16" fill="hold" grpId="0" nodeType="withEffect">
                                  <p:stCondLst>
                                    <p:cond delay="0"/>
                                  </p:stCondLst>
                                  <p:childTnLst>
                                    <p:set>
                                      <p:cBhvr>
                                        <p:cTn id="32" dur="500" fill="hold">
                                          <p:stCondLst>
                                            <p:cond delay="0"/>
                                          </p:stCondLst>
                                        </p:cTn>
                                        <p:tgtEl>
                                          <p:spTgt spid="3"/>
                                        </p:tgtEl>
                                        <p:attrNameLst>
                                          <p:attrName>style.visibility</p:attrName>
                                        </p:attrNameLst>
                                      </p:cBhvr>
                                      <p:to>
                                        <p:strVal val="visible"/>
                                      </p:to>
                                    </p:set>
                                    <p:animEffect transition="in" filter="box(in)">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500" fill="hold">
                                          <p:stCondLst>
                                            <p:cond delay="0"/>
                                          </p:stCondLst>
                                        </p:cTn>
                                        <p:tgtEl>
                                          <p:spTgt spid="15"/>
                                        </p:tgtEl>
                                        <p:attrNameLst>
                                          <p:attrName>style.visibility</p:attrName>
                                        </p:attrNameLst>
                                      </p:cBhvr>
                                      <p:to>
                                        <p:strVal val="visible"/>
                                      </p:to>
                                    </p:set>
                                    <p:animEffect transition="in" filter="diamond(in)">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2" grpId="0"/>
      <p:bldP spid="5"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64" name="矩形 63"/>
          <p:cNvSpPr/>
          <p:nvPr/>
        </p:nvSpPr>
        <p:spPr>
          <a:xfrm>
            <a:off x="282575" y="1692275"/>
            <a:ext cx="6198870" cy="4801235"/>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工具类：</a:t>
            </a:r>
            <a:endParaRPr lang="en-US" altLang="zh-CN"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app_utils: </a:t>
            </a:r>
            <a:r>
              <a:rPr lang="zh-CN" altLang="en-US" sz="1600" dirty="0">
                <a:solidFill>
                  <a:schemeClr val="tx1">
                    <a:lumMod val="75000"/>
                    <a:lumOff val="25000"/>
                  </a:schemeClr>
                </a:solidFill>
                <a:cs typeface="+mn-ea"/>
                <a:sym typeface="+mn-lt"/>
              </a:rPr>
              <a:t>用于获取应用信息的工具类。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colors_utils：用于对颜色进行处理或转换的工具类。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image_utils：用于对图片进行处理工具类。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log_utils：输出不同类型的打印信息的工具类。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route_utils：路由跳转工具类。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string_utils</a:t>
            </a:r>
            <a:r>
              <a:rPr lang="en-US" altLang="zh-CN" sz="16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字符串处理。</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system_utils：系统工具类。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time</a:t>
            </a:r>
            <a:r>
              <a:rPr lang="zh-CN" altLang="en-US" sz="1600" dirty="0">
                <a:solidFill>
                  <a:schemeClr val="tx1">
                    <a:lumMod val="75000"/>
                    <a:lumOff val="25000"/>
                  </a:schemeClr>
                </a:solidFill>
                <a:cs typeface="+mn-ea"/>
                <a:sym typeface="+mn-lt"/>
              </a:rPr>
              <a:t>_utils：时间处理工具类。</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t</a:t>
            </a:r>
            <a:r>
              <a:rPr lang="zh-CN" altLang="en-US" sz="1600" dirty="0">
                <a:solidFill>
                  <a:schemeClr val="tx1">
                    <a:lumMod val="75000"/>
                    <a:lumOff val="25000"/>
                  </a:schemeClr>
                </a:solidFill>
                <a:cs typeface="+mn-ea"/>
                <a:sym typeface="+mn-lt"/>
              </a:rPr>
              <a:t>hemes_utils：App主题配置。</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toast_utils：弹窗工具类。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ui_utils：</a:t>
            </a:r>
            <a:r>
              <a:rPr lang="en-US" altLang="zh-CN" sz="1600" dirty="0">
                <a:solidFill>
                  <a:schemeClr val="tx1">
                    <a:lumMod val="75000"/>
                    <a:lumOff val="25000"/>
                  </a:schemeClr>
                </a:solidFill>
                <a:cs typeface="+mn-ea"/>
                <a:sym typeface="+mn-lt"/>
              </a:rPr>
              <a:t>UI</a:t>
            </a:r>
            <a:r>
              <a:rPr lang="zh-CN" altLang="en-US" sz="1600" dirty="0">
                <a:solidFill>
                  <a:schemeClr val="tx1">
                    <a:lumMod val="75000"/>
                    <a:lumOff val="25000"/>
                  </a:schemeClr>
                </a:solidFill>
                <a:cs typeface="+mn-ea"/>
                <a:sym typeface="+mn-lt"/>
              </a:rPr>
              <a:t>工具类。</a:t>
            </a:r>
            <a:endParaRPr lang="zh-CN" altLang="en-US" sz="1600" dirty="0">
              <a:solidFill>
                <a:schemeClr val="tx1">
                  <a:lumMod val="75000"/>
                  <a:lumOff val="25000"/>
                </a:schemeClr>
              </a:solidFill>
              <a:cs typeface="+mn-ea"/>
              <a:sym typeface="+mn-lt"/>
            </a:endParaRPr>
          </a:p>
          <a:p>
            <a:pPr>
              <a:lnSpc>
                <a:spcPct val="150000"/>
              </a:lnSpc>
            </a:pPr>
            <a:endParaRPr lang="zh-CN" altLang="en-US" sz="1600" dirty="0">
              <a:solidFill>
                <a:schemeClr val="tx1">
                  <a:lumMod val="75000"/>
                  <a:lumOff val="25000"/>
                </a:schemeClr>
              </a:solidFill>
              <a:cs typeface="+mn-ea"/>
              <a:sym typeface="+mn-lt"/>
            </a:endParaRPr>
          </a:p>
        </p:txBody>
      </p:sp>
      <p:sp>
        <p:nvSpPr>
          <p:cNvPr id="65" name="矩形 64"/>
          <p:cNvSpPr/>
          <p:nvPr/>
        </p:nvSpPr>
        <p:spPr>
          <a:xfrm>
            <a:off x="5932805" y="4140835"/>
            <a:ext cx="5263515" cy="1846580"/>
          </a:xfrm>
          <a:prstGeom prst="rect">
            <a:avLst/>
          </a:prstGeom>
        </p:spPr>
        <p:txBody>
          <a:bodyPr vert="horz" wrap="square" lIns="0" tIns="0" rIns="0" bIns="0">
            <a:spAutoFit/>
          </a:bodyPr>
          <a:lstStyle/>
          <a:p>
            <a:pPr>
              <a:lnSpc>
                <a:spcPct val="150000"/>
              </a:lnSpc>
            </a:pPr>
            <a:r>
              <a:rPr lang="zh-CN" altLang="en-US" sz="1600" dirty="0">
                <a:solidFill>
                  <a:schemeClr val="tx1">
                    <a:lumMod val="75000"/>
                    <a:lumOff val="25000"/>
                  </a:schemeClr>
                </a:solidFill>
                <a:cs typeface="+mn-ea"/>
                <a:sym typeface="+mn-lt"/>
              </a:rPr>
              <a:t>拓展类：</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double_extension：</a:t>
            </a:r>
            <a:r>
              <a:rPr lang="en-US" altLang="zh-CN" sz="1600" dirty="0">
                <a:solidFill>
                  <a:schemeClr val="tx1">
                    <a:lumMod val="75000"/>
                    <a:lumOff val="25000"/>
                  </a:schemeClr>
                </a:solidFill>
                <a:cs typeface="+mn-ea"/>
                <a:sym typeface="+mn-lt"/>
              </a:rPr>
              <a:t>double</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int</a:t>
            </a:r>
            <a:r>
              <a:rPr lang="zh-CN" altLang="en-US" sz="1600" dirty="0">
                <a:solidFill>
                  <a:schemeClr val="tx1">
                    <a:lumMod val="75000"/>
                    <a:lumOff val="25000"/>
                  </a:schemeClr>
                </a:solidFill>
                <a:cs typeface="+mn-ea"/>
                <a:sym typeface="+mn-lt"/>
              </a:rPr>
              <a:t>_extension：</a:t>
            </a:r>
            <a:r>
              <a:rPr lang="en-US" altLang="zh-CN" sz="1600" dirty="0">
                <a:solidFill>
                  <a:schemeClr val="tx1">
                    <a:lumMod val="75000"/>
                    <a:lumOff val="25000"/>
                  </a:schemeClr>
                </a:solidFill>
                <a:cs typeface="+mn-ea"/>
                <a:sym typeface="+mn-lt"/>
              </a:rPr>
              <a:t>int</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en-US" altLang="zh-CN" sz="1600" dirty="0">
                <a:solidFill>
                  <a:schemeClr val="tx1">
                    <a:lumMod val="75000"/>
                    <a:lumOff val="25000"/>
                  </a:schemeClr>
                </a:solidFill>
                <a:cs typeface="+mn-ea"/>
                <a:sym typeface="+mn-lt"/>
              </a:rPr>
              <a:t>string</a:t>
            </a:r>
            <a:r>
              <a:rPr lang="zh-CN" altLang="en-US" sz="1600" dirty="0">
                <a:solidFill>
                  <a:schemeClr val="tx1">
                    <a:lumMod val="75000"/>
                    <a:lumOff val="25000"/>
                  </a:schemeClr>
                </a:solidFill>
                <a:cs typeface="+mn-ea"/>
                <a:sym typeface="+mn-lt"/>
              </a:rPr>
              <a:t>_extension：</a:t>
            </a:r>
            <a:r>
              <a:rPr lang="en-US" altLang="zh-CN" sz="1600" dirty="0">
                <a:solidFill>
                  <a:schemeClr val="tx1">
                    <a:lumMod val="75000"/>
                    <a:lumOff val="25000"/>
                  </a:schemeClr>
                </a:solidFill>
                <a:cs typeface="+mn-ea"/>
                <a:sym typeface="+mn-lt"/>
              </a:rPr>
              <a:t>String</a:t>
            </a:r>
            <a:r>
              <a:rPr lang="zh-CN" altLang="en-US" sz="1600" dirty="0">
                <a:solidFill>
                  <a:schemeClr val="tx1">
                    <a:lumMod val="75000"/>
                    <a:lumOff val="25000"/>
                  </a:schemeClr>
                </a:solidFill>
                <a:cs typeface="+mn-ea"/>
                <a:sym typeface="+mn-lt"/>
              </a:rPr>
              <a:t>类型变量的拓展</a:t>
            </a:r>
            <a:endParaRPr lang="zh-CN" altLang="en-US"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textEditCtrl_extension</a:t>
            </a:r>
            <a:r>
              <a:rPr lang="en-US" altLang="zh-CN" sz="1600" dirty="0">
                <a:solidFill>
                  <a:schemeClr val="tx1">
                    <a:lumMod val="75000"/>
                    <a:lumOff val="25000"/>
                  </a:schemeClr>
                </a:solidFill>
                <a:cs typeface="+mn-ea"/>
                <a:sym typeface="+mn-lt"/>
              </a:rPr>
              <a:t>: TextEditingController</a:t>
            </a:r>
            <a:r>
              <a:rPr lang="zh-CN" altLang="en-US" sz="1600" dirty="0">
                <a:solidFill>
                  <a:schemeClr val="tx1">
                    <a:lumMod val="75000"/>
                    <a:lumOff val="25000"/>
                  </a:schemeClr>
                </a:solidFill>
                <a:cs typeface="+mn-ea"/>
                <a:sym typeface="+mn-lt"/>
              </a:rPr>
              <a:t>的拓展</a:t>
            </a:r>
            <a:endParaRPr lang="zh-CN" altLang="en-US" sz="1600" dirty="0">
              <a:solidFill>
                <a:schemeClr val="tx1">
                  <a:lumMod val="75000"/>
                  <a:lumOff val="25000"/>
                </a:schemeClr>
              </a:solidFill>
              <a:cs typeface="+mn-ea"/>
              <a:sym typeface="+mn-lt"/>
            </a:endParaRPr>
          </a:p>
        </p:txBody>
      </p:sp>
      <p:grpSp>
        <p:nvGrpSpPr>
          <p:cNvPr id="68" name="组合 67"/>
          <p:cNvGrpSpPr/>
          <p:nvPr/>
        </p:nvGrpSpPr>
        <p:grpSpPr>
          <a:xfrm>
            <a:off x="4753927" y="963409"/>
            <a:ext cx="1319214" cy="405877"/>
            <a:chOff x="6046787" y="2401872"/>
            <a:chExt cx="1452564" cy="446904"/>
          </a:xfrm>
        </p:grpSpPr>
        <p:pic>
          <p:nvPicPr>
            <p:cNvPr id="69" name="图片 68"/>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0" name="图片 69"/>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grpSp>
        <p:nvGrpSpPr>
          <p:cNvPr id="71" name="组合 70"/>
          <p:cNvGrpSpPr/>
          <p:nvPr/>
        </p:nvGrpSpPr>
        <p:grpSpPr>
          <a:xfrm>
            <a:off x="9412287" y="2394064"/>
            <a:ext cx="1319214" cy="405877"/>
            <a:chOff x="6046787" y="2401872"/>
            <a:chExt cx="1452564" cy="446904"/>
          </a:xfrm>
        </p:grpSpPr>
        <p:pic>
          <p:nvPicPr>
            <p:cNvPr id="72" name="图片 71"/>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6782585" y="2401872"/>
              <a:ext cx="716766" cy="256404"/>
            </a:xfrm>
            <a:prstGeom prst="rect">
              <a:avLst/>
            </a:prstGeom>
          </p:spPr>
        </p:pic>
        <p:pic>
          <p:nvPicPr>
            <p:cNvPr id="73" name="图片 72"/>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046787" y="2628900"/>
              <a:ext cx="614654" cy="219876"/>
            </a:xfrm>
            <a:prstGeom prst="rect">
              <a:avLst/>
            </a:prstGeom>
          </p:spPr>
        </p:pic>
      </p:grpSp>
      <p:pic>
        <p:nvPicPr>
          <p:cNvPr id="34" name="图片 33" descr="C:/Users/ADMINI~1/AppData/Local/Temp/picturecompress_20210114152053/output_1.pngoutput_1">
            <a:hlinkClick r:id="rId10" action="ppaction://hlinksldjump"/>
          </p:cNvPr>
          <p:cNvPicPr>
            <a:picLocks noChangeAspect="1"/>
          </p:cNvPicPr>
          <p:nvPr/>
        </p:nvPicPr>
        <p:blipFill>
          <a:blip r:embed="rId11" cstate="screen"/>
          <a:srcRect/>
          <a:stretch>
            <a:fillRect/>
          </a:stretch>
        </p:blipFill>
        <p:spPr>
          <a:xfrm>
            <a:off x="6182995" y="154305"/>
            <a:ext cx="5708650" cy="3638550"/>
          </a:xfrm>
          <a:prstGeom prst="rect">
            <a:avLst/>
          </a:prstGeom>
        </p:spPr>
      </p:pic>
      <p:sp>
        <p:nvSpPr>
          <p:cNvPr id="80" name="矩形: 圆角 13"/>
          <p:cNvSpPr/>
          <p:nvPr/>
        </p:nvSpPr>
        <p:spPr>
          <a:xfrm>
            <a:off x="282575" y="963295"/>
            <a:ext cx="2983230" cy="571500"/>
          </a:xfrm>
          <a:prstGeom prst="roundRect">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cs typeface="+mn-ea"/>
                <a:sym typeface="+mn-lt"/>
              </a:rPr>
              <a:t>项目积累的公共组件</a:t>
            </a:r>
            <a:endParaRPr lang="zh-CN" altLang="en-US" sz="2400">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par>
                                <p:cTn id="22" presetID="53" presetClass="entr" presetSubtype="16"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p:cTn id="24" dur="500" fill="hold"/>
                                        <p:tgtEl>
                                          <p:spTgt spid="71"/>
                                        </p:tgtEl>
                                        <p:attrNameLst>
                                          <p:attrName>ppt_w</p:attrName>
                                        </p:attrNameLst>
                                      </p:cBhvr>
                                      <p:tavLst>
                                        <p:tav tm="0">
                                          <p:val>
                                            <p:fltVal val="0"/>
                                          </p:val>
                                        </p:tav>
                                        <p:tav tm="100000">
                                          <p:val>
                                            <p:strVal val="#ppt_w"/>
                                          </p:val>
                                        </p:tav>
                                      </p:tavLst>
                                    </p:anim>
                                    <p:anim calcmode="lin" valueType="num">
                                      <p:cBhvr>
                                        <p:cTn id="25" dur="500" fill="hold"/>
                                        <p:tgtEl>
                                          <p:spTgt spid="71"/>
                                        </p:tgtEl>
                                        <p:attrNameLst>
                                          <p:attrName>ppt_h</p:attrName>
                                        </p:attrNameLst>
                                      </p:cBhvr>
                                      <p:tavLst>
                                        <p:tav tm="0">
                                          <p:val>
                                            <p:fltVal val="0"/>
                                          </p:val>
                                        </p:tav>
                                        <p:tav tm="100000">
                                          <p:val>
                                            <p:strVal val="#ppt_h"/>
                                          </p:val>
                                        </p:tav>
                                      </p:tavLst>
                                    </p:anim>
                                    <p:animEffect transition="in" filter="fade">
                                      <p:cBhvr>
                                        <p:cTn id="26" dur="500"/>
                                        <p:tgtEl>
                                          <p:spTgt spid="71"/>
                                        </p:tgtEl>
                                      </p:cBhvr>
                                    </p:animEffect>
                                  </p:childTnLst>
                                </p:cTn>
                              </p:par>
                              <p:par>
                                <p:cTn id="27" presetID="53" presetClass="entr" presetSubtype="16"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childTnLst>
                          </p:cTn>
                        </p:par>
                        <p:par>
                          <p:cTn id="32" fill="hold">
                            <p:stCondLst>
                              <p:cond delay="1000"/>
                            </p:stCondLst>
                            <p:childTnLst>
                              <p:par>
                                <p:cTn id="33" presetID="14" presetClass="entr" presetSubtype="10"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randombar(horizontal)">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Effect transition="in" filter="fade">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p:cTn id="47" dur="500" fill="hold"/>
                                        <p:tgtEl>
                                          <p:spTgt spid="65"/>
                                        </p:tgtEl>
                                        <p:attrNameLst>
                                          <p:attrName>ppt_w</p:attrName>
                                        </p:attrNameLst>
                                      </p:cBhvr>
                                      <p:tavLst>
                                        <p:tav tm="0">
                                          <p:val>
                                            <p:fltVal val="0"/>
                                          </p:val>
                                        </p:tav>
                                        <p:tav tm="100000">
                                          <p:val>
                                            <p:strVal val="#ppt_w"/>
                                          </p:val>
                                        </p:tav>
                                      </p:tavLst>
                                    </p:anim>
                                    <p:anim calcmode="lin" valueType="num">
                                      <p:cBhvr>
                                        <p:cTn id="48" dur="500" fill="hold"/>
                                        <p:tgtEl>
                                          <p:spTgt spid="65"/>
                                        </p:tgtEl>
                                        <p:attrNameLst>
                                          <p:attrName>ppt_h</p:attrName>
                                        </p:attrNameLst>
                                      </p:cBhvr>
                                      <p:tavLst>
                                        <p:tav tm="0">
                                          <p:val>
                                            <p:fltVal val="0"/>
                                          </p:val>
                                        </p:tav>
                                        <p:tav tm="100000">
                                          <p:val>
                                            <p:strVal val="#ppt_h"/>
                                          </p:val>
                                        </p:tav>
                                      </p:tavLst>
                                    </p:anim>
                                    <p:animEffect transition="in" filter="fade">
                                      <p:cBhvr>
                                        <p:cTn id="4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65" grpId="0"/>
      <p:bldP spid="65" grpId="1"/>
      <p:bldP spid="80"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1"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2"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3"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4"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18" name="图片 17" descr="觅知网444444444445"/>
          <p:cNvPicPr>
            <a:picLocks noChangeAspect="1"/>
          </p:cNvPicPr>
          <p:nvPr/>
        </p:nvPicPr>
        <p:blipFill>
          <a:blip r:embed="rId5"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55"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ppt_w</p:attrName>
                                        </p:attrNameLst>
                                      </p:cBhvr>
                                      <p:tavLst>
                                        <p:tav tm="0">
                                          <p:val>
                                            <p:strVal val="#ppt_w*0.70"/>
                                          </p:val>
                                        </p:tav>
                                        <p:tav tm="100000">
                                          <p:val>
                                            <p:strVal val="#ppt_w"/>
                                          </p:val>
                                        </p:tav>
                                      </p:tavLst>
                                    </p:anim>
                                    <p:anim calcmode="lin" valueType="num">
                                      <p:cBhvr>
                                        <p:cTn id="23" dur="1000" fill="hold"/>
                                        <p:tgtEl>
                                          <p:spTgt spid="4"/>
                                        </p:tgtEl>
                                        <p:attrNameLst>
                                          <p:attrName>ppt_h</p:attrName>
                                        </p:attrNameLst>
                                      </p:cBhvr>
                                      <p:tavLst>
                                        <p:tav tm="0">
                                          <p:val>
                                            <p:strVal val="#ppt_h"/>
                                          </p:val>
                                        </p:tav>
                                        <p:tav tm="100000">
                                          <p:val>
                                            <p:strVal val="#ppt_h"/>
                                          </p:val>
                                        </p:tav>
                                      </p:tavLst>
                                    </p:anim>
                                    <p:animEffect transition="in" filter="fade">
                                      <p:cBhvr>
                                        <p:cTn id="24" dur="1000"/>
                                        <p:tgtEl>
                                          <p:spTgt spid="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strVal val="#ppt_w*0.70"/>
                                          </p:val>
                                        </p:tav>
                                        <p:tav tm="100000">
                                          <p:val>
                                            <p:strVal val="#ppt_w"/>
                                          </p:val>
                                        </p:tav>
                                      </p:tavLst>
                                    </p:anim>
                                    <p:anim calcmode="lin" valueType="num">
                                      <p:cBhvr>
                                        <p:cTn id="28" dur="1000" fill="hold"/>
                                        <p:tgtEl>
                                          <p:spTgt spid="10"/>
                                        </p:tgtEl>
                                        <p:attrNameLst>
                                          <p:attrName>ppt_h</p:attrName>
                                        </p:attrNameLst>
                                      </p:cBhvr>
                                      <p:tavLst>
                                        <p:tav tm="0">
                                          <p:val>
                                            <p:strVal val="#ppt_h"/>
                                          </p:val>
                                        </p:tav>
                                        <p:tav tm="100000">
                                          <p:val>
                                            <p:strVal val="#ppt_h"/>
                                          </p:val>
                                        </p:tav>
                                      </p:tavLst>
                                    </p:anim>
                                    <p:animEffect transition="in" filter="fade">
                                      <p:cBhvr>
                                        <p:cTn id="2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336800"/>
            <a:chOff x="4368735" y="1309422"/>
            <a:chExt cx="4424045" cy="2336800"/>
          </a:xfrm>
        </p:grpSpPr>
        <p:sp>
          <p:nvSpPr>
            <p:cNvPr id="7" name="PA-矩形 19"/>
            <p:cNvSpPr>
              <a:spLocks noChangeArrowheads="1"/>
            </p:cNvSpPr>
            <p:nvPr>
              <p:custDataLst>
                <p:tags r:id="rId8"/>
              </p:custDataLst>
            </p:nvPr>
          </p:nvSpPr>
          <p:spPr bwMode="auto">
            <a:xfrm>
              <a:off x="4368735" y="2743887"/>
              <a:ext cx="4424045" cy="90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4400" spc="300" dirty="0">
                  <a:effectLst/>
                  <a:latin typeface="+mn-lt"/>
                  <a:ea typeface="+mn-ea"/>
                  <a:cs typeface="+mn-ea"/>
                  <a:sym typeface="+mn-lt"/>
                </a:rPr>
                <a:t>项目工作总结</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壹</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advTm="0"/>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b="0" dirty="0">
                  <a:effectLst/>
                  <a:latin typeface="+mn-lt"/>
                  <a:ea typeface="+mn-ea"/>
                  <a:cs typeface="+mn-ea"/>
                  <a:sym typeface="+mn-lt"/>
                </a:rPr>
                <a:t>存在经验不足</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叁</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cxnSp>
        <p:nvCxnSpPr>
          <p:cNvPr id="3" name="直接连接符 2"/>
          <p:cNvCxnSpPr/>
          <p:nvPr/>
        </p:nvCxnSpPr>
        <p:spPr>
          <a:xfrm>
            <a:off x="4446471" y="1692978"/>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618797" y="1692767"/>
            <a:ext cx="0" cy="2935705"/>
          </a:xfrm>
          <a:prstGeom prst="line">
            <a:avLst/>
          </a:prstGeom>
          <a:ln>
            <a:solidFill>
              <a:srgbClr val="4E7F8A"/>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349376" y="3455791"/>
            <a:ext cx="2874010" cy="1105535"/>
            <a:chOff x="382291" y="2363229"/>
            <a:chExt cx="2021232" cy="1105535"/>
          </a:xfrm>
        </p:grpSpPr>
        <p:sp>
          <p:nvSpPr>
            <p:cNvPr id="26" name="TextBox 18"/>
            <p:cNvSpPr txBox="1"/>
            <p:nvPr/>
          </p:nvSpPr>
          <p:spPr>
            <a:xfrm flipH="1">
              <a:off x="1050389" y="2363229"/>
              <a:ext cx="772587" cy="460375"/>
            </a:xfrm>
            <a:prstGeom prst="rect">
              <a:avLst/>
            </a:prstGeom>
            <a:noFill/>
          </p:spPr>
          <p:txBody>
            <a:bodyPr wrap="none" rtlCol="0">
              <a:spAutoFit/>
            </a:bodyPr>
            <a:lstStyle>
              <a:defPPr>
                <a:defRPr lang="zh-CN"/>
              </a:defPPr>
              <a:lvl1pPr>
                <a:defRPr sz="2000">
                  <a:cs typeface="+mn-ea"/>
                </a:defRPr>
              </a:lvl1pPr>
            </a:lstStyle>
            <a:p>
              <a:pPr algn="l"/>
              <a:r>
                <a:rPr lang="en-US" altLang="zh-CN" sz="2400" dirty="0">
                  <a:solidFill>
                    <a:srgbClr val="00414D"/>
                  </a:solidFill>
                  <a:sym typeface="+mn-lt"/>
                </a:rPr>
                <a:t>UI</a:t>
              </a:r>
              <a:r>
                <a:rPr lang="zh-CN" altLang="en-US" sz="2400" dirty="0">
                  <a:solidFill>
                    <a:srgbClr val="00414D"/>
                  </a:solidFill>
                  <a:sym typeface="+mn-lt"/>
                </a:rPr>
                <a:t>问题</a:t>
              </a:r>
              <a:endParaRPr lang="zh-CN" altLang="en-US" sz="2400" dirty="0">
                <a:solidFill>
                  <a:srgbClr val="00414D"/>
                </a:solidFill>
                <a:sym typeface="+mn-lt"/>
              </a:endParaRPr>
            </a:p>
          </p:txBody>
        </p:sp>
        <p:sp>
          <p:nvSpPr>
            <p:cNvPr id="29" name="矩形 28"/>
            <p:cNvSpPr/>
            <p:nvPr/>
          </p:nvSpPr>
          <p:spPr>
            <a:xfrm>
              <a:off x="382291" y="2823604"/>
              <a:ext cx="2021232" cy="645160"/>
            </a:xfrm>
            <a:prstGeom prst="rect">
              <a:avLst/>
            </a:prstGeom>
          </p:spPr>
          <p:txBody>
            <a:bodyPr wrap="square">
              <a:spAutoFit/>
            </a:bodyPr>
            <a:lstStyle/>
            <a:p>
              <a:pPr algn="l"/>
              <a:r>
                <a:rPr lang="zh-CN" altLang="en-US" sz="1200"/>
                <a:t>关于</a:t>
              </a:r>
              <a:r>
                <a:rPr lang="en-US" altLang="zh-CN" sz="1200"/>
                <a:t>textFormField</a:t>
              </a:r>
              <a:r>
                <a:rPr lang="zh-CN" altLang="en-US" sz="1200"/>
                <a:t>光标问题</a:t>
              </a:r>
              <a:endParaRPr lang="zh-CN" altLang="en-US" sz="1200" dirty="0">
                <a:solidFill>
                  <a:srgbClr val="00414D"/>
                </a:solidFill>
                <a:sym typeface="+mn-lt"/>
              </a:endParaRPr>
            </a:p>
            <a:p>
              <a:pPr algn="l"/>
              <a:r>
                <a:rPr lang="zh-CN" altLang="en-US" sz="1200" dirty="0">
                  <a:solidFill>
                    <a:srgbClr val="13223F"/>
                  </a:solidFill>
                  <a:cs typeface="+mn-ea"/>
                  <a:sym typeface="+mn-lt"/>
                </a:rPr>
                <a:t>键盘弹出时造成布局溢出Overflow错误</a:t>
              </a:r>
              <a:endParaRPr lang="zh-CN" altLang="en-US" sz="1200" dirty="0">
                <a:solidFill>
                  <a:srgbClr val="13223F"/>
                </a:solidFill>
                <a:cs typeface="+mn-ea"/>
                <a:sym typeface="+mn-lt"/>
              </a:endParaRPr>
            </a:p>
            <a:p>
              <a:pPr algn="l"/>
              <a:r>
                <a:rPr sz="1200" dirty="0">
                  <a:cs typeface="+mn-ea"/>
                  <a:sym typeface="+mn-lt"/>
                </a:rPr>
                <a:t>State类之mounted</a:t>
              </a:r>
              <a:endParaRPr lang="zh-CN" altLang="en-US" sz="1200" dirty="0">
                <a:cs typeface="+mn-ea"/>
                <a:sym typeface="+mn-lt"/>
              </a:endParaRPr>
            </a:p>
          </p:txBody>
        </p:sp>
      </p:grpSp>
      <p:grpSp>
        <p:nvGrpSpPr>
          <p:cNvPr id="30" name="组合 29"/>
          <p:cNvGrpSpPr/>
          <p:nvPr/>
        </p:nvGrpSpPr>
        <p:grpSpPr>
          <a:xfrm>
            <a:off x="4721895" y="3516116"/>
            <a:ext cx="2748976" cy="1045270"/>
            <a:chOff x="380952" y="2423554"/>
            <a:chExt cx="1933298" cy="1045270"/>
          </a:xfrm>
        </p:grpSpPr>
        <p:sp>
          <p:nvSpPr>
            <p:cNvPr id="31" name="TextBox 18"/>
            <p:cNvSpPr txBox="1"/>
            <p:nvPr/>
          </p:nvSpPr>
          <p:spPr>
            <a:xfrm flipH="1">
              <a:off x="854786" y="242355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内存泄漏</a:t>
              </a:r>
              <a:endParaRPr lang="zh-CN" altLang="en-US" sz="2400" dirty="0">
                <a:solidFill>
                  <a:srgbClr val="00414D"/>
                </a:solidFill>
                <a:sym typeface="+mn-lt"/>
              </a:endParaRPr>
            </a:p>
          </p:txBody>
        </p:sp>
        <p:sp>
          <p:nvSpPr>
            <p:cNvPr id="41" name="矩形 40"/>
            <p:cNvSpPr/>
            <p:nvPr/>
          </p:nvSpPr>
          <p:spPr>
            <a:xfrm>
              <a:off x="380952" y="2823664"/>
              <a:ext cx="1933298" cy="645160"/>
            </a:xfrm>
            <a:prstGeom prst="rect">
              <a:avLst/>
            </a:prstGeom>
          </p:spPr>
          <p:txBody>
            <a:bodyPr wrap="square">
              <a:spAutoFit/>
            </a:bodyPr>
            <a:lstStyle/>
            <a:p>
              <a:pPr algn="ctr">
                <a:lnSpc>
                  <a:spcPct val="150000"/>
                </a:lnSpc>
              </a:pPr>
              <a:r>
                <a:rPr lang="en-US" altLang="zh-CN" sz="1200" dirty="0">
                  <a:solidFill>
                    <a:srgbClr val="13223F"/>
                  </a:solidFill>
                  <a:cs typeface="+mn-ea"/>
                  <a:sym typeface="+mn-lt"/>
                </a:rPr>
                <a:t>EventBus</a:t>
              </a:r>
              <a:r>
                <a:rPr lang="zh-CN" altLang="en-US" sz="1200" dirty="0">
                  <a:solidFill>
                    <a:srgbClr val="13223F"/>
                  </a:solidFill>
                  <a:cs typeface="+mn-ea"/>
                  <a:sym typeface="+mn-lt"/>
                </a:rPr>
                <a:t>，</a:t>
              </a:r>
              <a:r>
                <a:rPr lang="en-US" altLang="zh-CN" sz="1200" dirty="0">
                  <a:solidFill>
                    <a:srgbClr val="13223F"/>
                  </a:solidFill>
                  <a:cs typeface="+mn-ea"/>
                  <a:sym typeface="+mn-lt"/>
                </a:rPr>
                <a:t>Timer</a:t>
              </a:r>
              <a:r>
                <a:rPr lang="zh-CN" altLang="en-US" sz="1200" dirty="0">
                  <a:solidFill>
                    <a:srgbClr val="13223F"/>
                  </a:solidFill>
                  <a:cs typeface="+mn-ea"/>
                  <a:sym typeface="+mn-lt"/>
                </a:rPr>
                <a:t>，</a:t>
              </a:r>
              <a:r>
                <a:rPr lang="en-US" altLang="zh-CN" sz="1200" dirty="0">
                  <a:solidFill>
                    <a:srgbClr val="13223F"/>
                  </a:solidFill>
                  <a:cs typeface="+mn-ea"/>
                  <a:sym typeface="+mn-lt"/>
                </a:rPr>
                <a:t>GetXController, FocusNode</a:t>
              </a:r>
              <a:r>
                <a:rPr lang="zh-CN" altLang="en-US" sz="1200" dirty="0">
                  <a:solidFill>
                    <a:srgbClr val="13223F"/>
                  </a:solidFill>
                  <a:cs typeface="+mn-ea"/>
                  <a:sym typeface="+mn-lt"/>
                </a:rPr>
                <a:t>，</a:t>
              </a:r>
              <a:r>
                <a:rPr lang="en-US" altLang="zh-CN" sz="1200" dirty="0">
                  <a:solidFill>
                    <a:srgbClr val="13223F"/>
                  </a:solidFill>
                  <a:cs typeface="+mn-ea"/>
                  <a:sym typeface="+mn-lt"/>
                </a:rPr>
                <a:t>Observer</a:t>
              </a:r>
              <a:r>
                <a:rPr lang="zh-CN" altLang="en-US" sz="1200" dirty="0">
                  <a:solidFill>
                    <a:srgbClr val="13223F"/>
                  </a:solidFill>
                  <a:cs typeface="+mn-ea"/>
                  <a:sym typeface="+mn-lt"/>
                </a:rPr>
                <a:t>等</a:t>
              </a:r>
              <a:endParaRPr lang="zh-CN" altLang="en-US" sz="1200" dirty="0">
                <a:solidFill>
                  <a:srgbClr val="13223F"/>
                </a:solidFill>
                <a:cs typeface="+mn-ea"/>
                <a:sym typeface="+mn-lt"/>
              </a:endParaRPr>
            </a:p>
          </p:txBody>
        </p:sp>
      </p:grpSp>
      <p:grpSp>
        <p:nvGrpSpPr>
          <p:cNvPr id="42" name="组合 41"/>
          <p:cNvGrpSpPr/>
          <p:nvPr/>
        </p:nvGrpSpPr>
        <p:grpSpPr>
          <a:xfrm>
            <a:off x="7879147" y="3515692"/>
            <a:ext cx="2748976" cy="786190"/>
            <a:chOff x="470268" y="2405774"/>
            <a:chExt cx="1933298" cy="786190"/>
          </a:xfrm>
        </p:grpSpPr>
        <p:sp>
          <p:nvSpPr>
            <p:cNvPr id="43" name="TextBox 18"/>
            <p:cNvSpPr txBox="1"/>
            <p:nvPr/>
          </p:nvSpPr>
          <p:spPr>
            <a:xfrm flipH="1">
              <a:off x="943656" y="2405774"/>
              <a:ext cx="986054" cy="460375"/>
            </a:xfrm>
            <a:prstGeom prst="rect">
              <a:avLst/>
            </a:prstGeom>
            <a:noFill/>
          </p:spPr>
          <p:txBody>
            <a:bodyPr wrap="none" rtlCol="0">
              <a:spAutoFit/>
            </a:bodyPr>
            <a:lstStyle>
              <a:defPPr>
                <a:defRPr lang="zh-CN"/>
              </a:defPPr>
              <a:lvl1pPr>
                <a:defRPr sz="2000">
                  <a:cs typeface="+mn-ea"/>
                </a:defRPr>
              </a:lvl1pPr>
            </a:lstStyle>
            <a:p>
              <a:r>
                <a:rPr lang="zh-CN" altLang="en-US" sz="2400" dirty="0">
                  <a:solidFill>
                    <a:srgbClr val="00414D"/>
                  </a:solidFill>
                  <a:sym typeface="+mn-lt"/>
                </a:rPr>
                <a:t>编译问题</a:t>
              </a:r>
              <a:endParaRPr lang="zh-CN" altLang="en-US" sz="2400" dirty="0">
                <a:solidFill>
                  <a:srgbClr val="00414D"/>
                </a:solidFill>
                <a:sym typeface="+mn-lt"/>
              </a:endParaRPr>
            </a:p>
          </p:txBody>
        </p:sp>
        <p:sp>
          <p:nvSpPr>
            <p:cNvPr id="44" name="矩形 43"/>
            <p:cNvSpPr/>
            <p:nvPr/>
          </p:nvSpPr>
          <p:spPr>
            <a:xfrm>
              <a:off x="470268" y="2823664"/>
              <a:ext cx="1933298" cy="368300"/>
            </a:xfrm>
            <a:prstGeom prst="rect">
              <a:avLst/>
            </a:prstGeom>
          </p:spPr>
          <p:txBody>
            <a:bodyPr wrap="square">
              <a:spAutoFit/>
            </a:bodyPr>
            <a:lstStyle/>
            <a:p>
              <a:pPr algn="ctr">
                <a:lnSpc>
                  <a:spcPct val="150000"/>
                </a:lnSpc>
              </a:pPr>
              <a:r>
                <a:rPr lang="zh-CN" altLang="en-US" sz="1200" dirty="0">
                  <a:solidFill>
                    <a:srgbClr val="13223F"/>
                  </a:solidFill>
                  <a:cs typeface="+mn-ea"/>
                  <a:sym typeface="+mn-lt"/>
                </a:rPr>
                <a:t>Flutter真机debug拔线后闪退</a:t>
              </a:r>
              <a:endParaRPr lang="zh-CN" altLang="en-US" sz="1200" dirty="0">
                <a:solidFill>
                  <a:srgbClr val="13223F"/>
                </a:solidFill>
                <a:cs typeface="+mn-ea"/>
                <a:sym typeface="+mn-lt"/>
              </a:endParaRPr>
            </a:p>
          </p:txBody>
        </p:sp>
      </p:grpSp>
      <p:pic>
        <p:nvPicPr>
          <p:cNvPr id="7" name="图片 6" descr="小寒467889999"/>
          <p:cNvPicPr>
            <a:picLocks noChangeAspect="1"/>
          </p:cNvPicPr>
          <p:nvPr/>
        </p:nvPicPr>
        <p:blipFill>
          <a:blip r:embed="rId6" cstate="screen"/>
          <a:srcRect/>
          <a:stretch>
            <a:fillRect/>
          </a:stretch>
        </p:blipFill>
        <p:spPr>
          <a:xfrm>
            <a:off x="1746250" y="1009650"/>
            <a:ext cx="2385695" cy="1868170"/>
          </a:xfrm>
          <a:prstGeom prst="rect">
            <a:avLst/>
          </a:prstGeom>
        </p:spPr>
      </p:pic>
      <p:pic>
        <p:nvPicPr>
          <p:cNvPr id="8" name="图片 7" descr="小寒467889999"/>
          <p:cNvPicPr>
            <a:picLocks noChangeAspect="1"/>
          </p:cNvPicPr>
          <p:nvPr/>
        </p:nvPicPr>
        <p:blipFill>
          <a:blip r:embed="rId6" cstate="screen"/>
          <a:srcRect/>
          <a:stretch>
            <a:fillRect/>
          </a:stretch>
        </p:blipFill>
        <p:spPr>
          <a:xfrm>
            <a:off x="4903470" y="1009650"/>
            <a:ext cx="2385695" cy="1868170"/>
          </a:xfrm>
          <a:prstGeom prst="rect">
            <a:avLst/>
          </a:prstGeom>
        </p:spPr>
      </p:pic>
      <p:pic>
        <p:nvPicPr>
          <p:cNvPr id="11" name="图片 10" descr="小寒467889999"/>
          <p:cNvPicPr>
            <a:picLocks noChangeAspect="1"/>
          </p:cNvPicPr>
          <p:nvPr/>
        </p:nvPicPr>
        <p:blipFill>
          <a:blip r:embed="rId6" cstate="screen"/>
          <a:srcRect/>
          <a:stretch>
            <a:fillRect/>
          </a:stretch>
        </p:blipFill>
        <p:spPr>
          <a:xfrm>
            <a:off x="8060690" y="1009650"/>
            <a:ext cx="2385695" cy="186817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par>
                                <p:cTn id="36" presetID="53" presetClass="entr" presetSubtype="16"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fltVal val="0"/>
                                          </p:val>
                                        </p:tav>
                                        <p:tav tm="100000">
                                          <p:val>
                                            <p:strVal val="#ppt_w"/>
                                          </p:val>
                                        </p:tav>
                                      </p:tavLst>
                                    </p:anim>
                                    <p:anim calcmode="lin" valueType="num">
                                      <p:cBhvr>
                                        <p:cTn id="39" dur="500" fill="hold"/>
                                        <p:tgtEl>
                                          <p:spTgt spid="20"/>
                                        </p:tgtEl>
                                        <p:attrNameLst>
                                          <p:attrName>ppt_h</p:attrName>
                                        </p:attrNameLst>
                                      </p:cBhvr>
                                      <p:tavLst>
                                        <p:tav tm="0">
                                          <p:val>
                                            <p:fltVal val="0"/>
                                          </p:val>
                                        </p:tav>
                                        <p:tav tm="100000">
                                          <p:val>
                                            <p:strVal val="#ppt_h"/>
                                          </p:val>
                                        </p:tav>
                                      </p:tavLst>
                                    </p:anim>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par>
                                <p:cTn id="48" presetID="53" presetClass="entr" presetSubtype="16"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par>
                                <p:cTn id="60" presetID="53" presetClass="entr" presetSubtype="16"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fltVal val="0"/>
                                          </p:val>
                                        </p:tav>
                                        <p:tav tm="100000">
                                          <p:val>
                                            <p:strVal val="#ppt_h"/>
                                          </p:val>
                                        </p:tav>
                                      </p:tavLst>
                                    </p:anim>
                                    <p:animEffect transition="in" filter="fade">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4" name="矩形 3"/>
          <p:cNvSpPr/>
          <p:nvPr/>
        </p:nvSpPr>
        <p:spPr>
          <a:xfrm>
            <a:off x="1159398"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中</a:t>
            </a:r>
            <a:endParaRPr lang="zh-CN" altLang="en-US" sz="2400" dirty="0">
              <a:solidFill>
                <a:srgbClr val="00414D"/>
              </a:solidFill>
              <a:cs typeface="+mn-ea"/>
              <a:sym typeface="+mn-lt"/>
            </a:endParaRPr>
          </a:p>
        </p:txBody>
      </p:sp>
      <p:sp>
        <p:nvSpPr>
          <p:cNvPr id="54" name="矩形 53"/>
          <p:cNvSpPr/>
          <p:nvPr/>
        </p:nvSpPr>
        <p:spPr>
          <a:xfrm>
            <a:off x="3164581"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国</a:t>
            </a:r>
            <a:endParaRPr lang="zh-CN" altLang="en-US" sz="2400" dirty="0">
              <a:solidFill>
                <a:srgbClr val="00414D"/>
              </a:solidFill>
              <a:cs typeface="+mn-ea"/>
              <a:sym typeface="+mn-lt"/>
            </a:endParaRPr>
          </a:p>
        </p:txBody>
      </p:sp>
      <p:sp>
        <p:nvSpPr>
          <p:cNvPr id="55" name="矩形 54"/>
          <p:cNvSpPr/>
          <p:nvPr/>
        </p:nvSpPr>
        <p:spPr>
          <a:xfrm>
            <a:off x="5170399" y="5654278"/>
            <a:ext cx="560974" cy="560974"/>
          </a:xfrm>
          <a:prstGeom prst="rect">
            <a:avLst/>
          </a:prstGeom>
          <a:noFill/>
          <a:ln w="19050">
            <a:solidFill>
              <a:srgbClr val="457C7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400" dirty="0">
                <a:solidFill>
                  <a:srgbClr val="00414D"/>
                </a:solidFill>
                <a:cs typeface="+mn-ea"/>
                <a:sym typeface="+mn-lt"/>
              </a:rPr>
              <a:t>风</a:t>
            </a:r>
            <a:endParaRPr lang="zh-CN" altLang="en-US" sz="2400" dirty="0">
              <a:solidFill>
                <a:srgbClr val="00414D"/>
              </a:solidFill>
              <a:cs typeface="+mn-ea"/>
              <a:sym typeface="+mn-lt"/>
            </a:endParaRPr>
          </a:p>
        </p:txBody>
      </p:sp>
      <p:pic>
        <p:nvPicPr>
          <p:cNvPr id="2" name="图片 1"/>
          <p:cNvPicPr>
            <a:picLocks noChangeAspect="1"/>
          </p:cNvPicPr>
          <p:nvPr/>
        </p:nvPicPr>
        <p:blipFill>
          <a:blip r:embed="rId6" cstate="screen"/>
          <a:stretch>
            <a:fillRect/>
          </a:stretch>
        </p:blipFill>
        <p:spPr>
          <a:xfrm rot="20794972">
            <a:off x="465455" y="2102485"/>
            <a:ext cx="3345180" cy="3207385"/>
          </a:xfrm>
          <a:prstGeom prst="rect">
            <a:avLst/>
          </a:prstGeom>
        </p:spPr>
      </p:pic>
      <p:pic>
        <p:nvPicPr>
          <p:cNvPr id="3" name="图片 2" descr="simulator_screenshot_B967D3CD-27C7-4BF5-BFAE-BBC39DF3BB5B"/>
          <p:cNvPicPr>
            <a:picLocks noChangeAspect="1"/>
          </p:cNvPicPr>
          <p:nvPr/>
        </p:nvPicPr>
        <p:blipFill>
          <a:blip r:embed="rId7"/>
          <a:stretch>
            <a:fillRect/>
          </a:stretch>
        </p:blipFill>
        <p:spPr>
          <a:xfrm>
            <a:off x="8754110" y="646430"/>
            <a:ext cx="2964180" cy="6080125"/>
          </a:xfrm>
          <a:prstGeom prst="rect">
            <a:avLst/>
          </a:prstGeom>
        </p:spPr>
      </p:pic>
      <p:sp>
        <p:nvSpPr>
          <p:cNvPr id="5" name="文本框 4"/>
          <p:cNvSpPr txBox="1"/>
          <p:nvPr/>
        </p:nvSpPr>
        <p:spPr>
          <a:xfrm>
            <a:off x="3923030" y="1758315"/>
            <a:ext cx="4345940" cy="1630045"/>
          </a:xfrm>
          <a:prstGeom prst="rect">
            <a:avLst/>
          </a:prstGeom>
          <a:noFill/>
        </p:spPr>
        <p:txBody>
          <a:bodyPr wrap="square" rtlCol="0" anchor="t">
            <a:spAutoFit/>
          </a:bodyPr>
          <a:p>
            <a:r>
              <a:rPr lang="zh-CN" altLang="en-US" sz="1600"/>
              <a:t>可通过如下设置：</a:t>
            </a:r>
            <a:endParaRPr lang="zh-CN" altLang="en-US" sz="1600"/>
          </a:p>
          <a:p>
            <a:r>
              <a:rPr lang="en-US" altLang="zh-CN" sz="1400"/>
              <a:t>textField.value = </a:t>
            </a:r>
            <a:r>
              <a:rPr lang="zh-CN" altLang="en-US" sz="1400"/>
              <a:t>TextEditingValue(</a:t>
            </a:r>
            <a:endParaRPr lang="zh-CN" altLang="en-US" sz="1400"/>
          </a:p>
          <a:p>
            <a:r>
              <a:rPr lang="zh-CN" altLang="en-US" sz="1400"/>
              <a:t>        text: value,</a:t>
            </a:r>
            <a:endParaRPr lang="zh-CN" altLang="en-US" sz="1400"/>
          </a:p>
          <a:p>
            <a:r>
              <a:rPr lang="zh-CN" altLang="en-US" sz="1400"/>
              <a:t>        selection: TextSelection.fromPosition(TextPosition(</a:t>
            </a:r>
            <a:endParaRPr lang="zh-CN" altLang="en-US" sz="1400"/>
          </a:p>
          <a:p>
            <a:r>
              <a:rPr lang="zh-CN" altLang="en-US" sz="1400"/>
              <a:t>            affinity: TextAffinity.downstream, offset: value.length ?? 0)));</a:t>
            </a:r>
            <a:endParaRPr lang="zh-CN" altLang="en-US" sz="1400"/>
          </a:p>
        </p:txBody>
      </p:sp>
      <p:sp>
        <p:nvSpPr>
          <p:cNvPr id="6" name="文本框 5"/>
          <p:cNvSpPr txBox="1"/>
          <p:nvPr/>
        </p:nvSpPr>
        <p:spPr>
          <a:xfrm>
            <a:off x="3860800" y="1113155"/>
            <a:ext cx="4209415"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alpha val="43000"/>
                    </a:srgbClr>
                  </a:outerShdw>
                </a:effectLst>
              </a:rPr>
              <a:t>输入框TextField光标不在内容最后面</a:t>
            </a:r>
            <a:endParaRPr lang="zh-CN" altLang="en-US">
              <a:solidFill>
                <a:schemeClr val="accent1"/>
              </a:solidFill>
              <a:effectLst>
                <a:outerShdw blurRad="38100" dist="25400" dir="5400000" algn="ctr" rotWithShape="0">
                  <a:srgbClr val="6E747A">
                    <a:alpha val="43000"/>
                    <a:alpha val="43000"/>
                  </a:srgbClr>
                </a:outerShdw>
              </a:effectLs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4" presetClass="entr" presetSubtype="16"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ox(in)">
                                      <p:cBhvr>
                                        <p:cTn id="31" dur="20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heel(1)">
                                      <p:cBhvr>
                                        <p:cTn id="41" dur="20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ox(in)">
                                      <p:cBhvr>
                                        <p:cTn id="4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4" grpId="0" bldLvl="0" animBg="1"/>
      <p:bldP spid="55" grpId="0" bldLvl="0" animBg="1"/>
      <p:bldP spid="6"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4130675" cy="368300"/>
          </a:xfrm>
          <a:prstGeom prst="rect">
            <a:avLst/>
          </a:prstGeom>
          <a:noFill/>
        </p:spPr>
        <p:txBody>
          <a:bodyPr wrap="none" rtlCol="0" anchor="t">
            <a:spAutoFit/>
          </a:bodyPr>
          <a:p>
            <a:r>
              <a:rPr lang="zh-CN" altLang="en-US" dirty="0">
                <a:solidFill>
                  <a:schemeClr val="accent1"/>
                </a:solidFill>
                <a:effectLst>
                  <a:outerShdw blurRad="38100" dist="25400" dir="5400000" algn="ctr" rotWithShape="0">
                    <a:srgbClr val="6E747A">
                      <a:alpha val="43000"/>
                    </a:srgbClr>
                  </a:outerShdw>
                </a:effectLst>
                <a:cs typeface="+mn-ea"/>
                <a:sym typeface="+mn-lt"/>
              </a:rPr>
              <a:t>键盘弹出时造成布局溢出Overflow错误</a:t>
            </a:r>
            <a:endParaRPr lang="zh-CN" altLang="en-US" dirty="0">
              <a:solidFill>
                <a:schemeClr val="accent1"/>
              </a:solidFill>
              <a:effectLst>
                <a:outerShdw blurRad="38100" dist="25400" dir="5400000" algn="ctr" rotWithShape="0">
                  <a:srgbClr val="6E747A">
                    <a:alpha val="43000"/>
                  </a:srgbClr>
                </a:outerShdw>
              </a:effectLst>
              <a:cs typeface="+mn-ea"/>
              <a:sym typeface="+mn-lt"/>
            </a:endParaRPr>
          </a:p>
        </p:txBody>
      </p:sp>
      <p:sp>
        <p:nvSpPr>
          <p:cNvPr id="5" name="文本框 4"/>
          <p:cNvSpPr txBox="1"/>
          <p:nvPr/>
        </p:nvSpPr>
        <p:spPr>
          <a:xfrm>
            <a:off x="300990" y="1514475"/>
            <a:ext cx="6461760" cy="2306955"/>
          </a:xfrm>
          <a:prstGeom prst="rect">
            <a:avLst/>
          </a:prstGeom>
          <a:noFill/>
        </p:spPr>
        <p:txBody>
          <a:bodyPr wrap="square" rtlCol="0" anchor="t">
            <a:spAutoFit/>
          </a:bodyPr>
          <a:p>
            <a:r>
              <a:rPr lang="zh-CN" altLang="en-US" sz="1600"/>
              <a:t>1、使用一些能滚动的组件包住页面。比如SingleChildScrolView</a:t>
            </a:r>
            <a:endParaRPr lang="zh-CN" altLang="en-US" sz="1600"/>
          </a:p>
          <a:p>
            <a:r>
              <a:rPr lang="zh-CN" altLang="en-US" sz="1600"/>
              <a:t>return Scaffold(</a:t>
            </a:r>
            <a:endParaRPr lang="zh-CN" altLang="en-US" sz="1600"/>
          </a:p>
          <a:p>
            <a:r>
              <a:rPr lang="zh-CN" altLang="en-US" sz="1600"/>
              <a:t>      body: SingleChildScrollView(</a:t>
            </a:r>
            <a:endParaRPr lang="zh-CN" altLang="en-US" sz="1600"/>
          </a:p>
          <a:p>
            <a:r>
              <a:rPr lang="zh-CN" altLang="en-US" sz="1600"/>
              <a:t>        child: Container(),</a:t>
            </a:r>
            <a:endParaRPr lang="zh-CN" altLang="en-US" sz="1600"/>
          </a:p>
          <a:p>
            <a:r>
              <a:rPr lang="zh-CN" altLang="en-US" sz="1600"/>
              <a:t>      ),</a:t>
            </a:r>
            <a:endParaRPr lang="zh-CN" altLang="en-US" sz="1600"/>
          </a:p>
          <a:p>
            <a:r>
              <a:rPr lang="zh-CN" altLang="en-US" sz="1600"/>
              <a:t>);</a:t>
            </a:r>
            <a:endParaRPr lang="zh-CN" altLang="en-US" sz="1600"/>
          </a:p>
          <a:p>
            <a:r>
              <a:rPr lang="en-US" altLang="zh-CN" sz="1600"/>
              <a:t>2</a:t>
            </a:r>
            <a:r>
              <a:rPr lang="zh-CN" altLang="en-US" sz="1600"/>
              <a:t>、在Scaffold中设置resizeToAvoidBottomInset为false。默认为ture，防止部件被遮挡。如果使用了这个方法，如果底部有输入框，则会造成遮挡。</a:t>
            </a:r>
            <a:endParaRPr lang="zh-CN" altLang="en-US" sz="1600"/>
          </a:p>
        </p:txBody>
      </p:sp>
      <p:pic>
        <p:nvPicPr>
          <p:cNvPr id="7" name="图片 6" descr="41683561027_.pic"/>
          <p:cNvPicPr>
            <a:picLocks noChangeAspect="1"/>
          </p:cNvPicPr>
          <p:nvPr/>
        </p:nvPicPr>
        <p:blipFill>
          <a:blip r:embed="rId8"/>
          <a:srcRect l="1930" t="10706" r="575" b="5312"/>
          <a:stretch>
            <a:fillRect/>
          </a:stretch>
        </p:blipFill>
        <p:spPr>
          <a:xfrm>
            <a:off x="7598410" y="182880"/>
            <a:ext cx="3015615" cy="65151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4" name="图片 3" descr="51miz-E208800-3BA63D3C"/>
          <p:cNvPicPr>
            <a:picLocks noChangeAspect="1"/>
          </p:cNvPicPr>
          <p:nvPr/>
        </p:nvPicPr>
        <p:blipFill>
          <a:blip r:embed="rId6" cstate="screen"/>
          <a:stretch>
            <a:fillRect/>
          </a:stretch>
        </p:blipFill>
        <p:spPr>
          <a:xfrm flipH="1">
            <a:off x="139065" y="4620260"/>
            <a:ext cx="4991100" cy="2618740"/>
          </a:xfrm>
          <a:prstGeom prst="rect">
            <a:avLst/>
          </a:prstGeom>
        </p:spPr>
      </p:pic>
      <p:pic>
        <p:nvPicPr>
          <p:cNvPr id="10" name="图片 9" descr="小寒467889999"/>
          <p:cNvPicPr>
            <a:picLocks noChangeAspect="1"/>
          </p:cNvPicPr>
          <p:nvPr/>
        </p:nvPicPr>
        <p:blipFill>
          <a:blip r:embed="rId7" cstate="screen"/>
          <a:srcRect/>
          <a:stretch>
            <a:fillRect/>
          </a:stretch>
        </p:blipFill>
        <p:spPr>
          <a:xfrm>
            <a:off x="582295" y="3738880"/>
            <a:ext cx="1813560" cy="1337310"/>
          </a:xfrm>
          <a:prstGeom prst="rect">
            <a:avLst/>
          </a:prstGeom>
        </p:spPr>
      </p:pic>
      <p:sp>
        <p:nvSpPr>
          <p:cNvPr id="3" name="文本框 2"/>
          <p:cNvSpPr txBox="1"/>
          <p:nvPr/>
        </p:nvSpPr>
        <p:spPr>
          <a:xfrm>
            <a:off x="300990" y="932180"/>
            <a:ext cx="2175510" cy="368300"/>
          </a:xfrm>
          <a:prstGeom prst="rect">
            <a:avLst/>
          </a:prstGeom>
          <a:noFill/>
        </p:spPr>
        <p:txBody>
          <a:bodyPr wrap="none" rtlCol="0" anchor="t">
            <a:spAutoFit/>
          </a:bodyPr>
          <a:p>
            <a:pPr algn="l"/>
            <a:r>
              <a:rPr dirty="0">
                <a:solidFill>
                  <a:schemeClr val="accent1"/>
                </a:solidFill>
                <a:effectLst>
                  <a:outerShdw blurRad="38100" dist="25400" dir="5400000" algn="ctr" rotWithShape="0">
                    <a:srgbClr val="6E747A">
                      <a:alpha val="43000"/>
                      <a:alpha val="43000"/>
                    </a:srgbClr>
                  </a:outerShdw>
                </a:effectLst>
                <a:cs typeface="+mn-ea"/>
                <a:sym typeface="+mn-lt"/>
              </a:rPr>
              <a:t>State类之mounted</a:t>
            </a:r>
            <a:endParaRPr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5" name="文本框 4"/>
          <p:cNvSpPr txBox="1"/>
          <p:nvPr/>
        </p:nvSpPr>
        <p:spPr>
          <a:xfrm>
            <a:off x="300990" y="1514475"/>
            <a:ext cx="6461760" cy="3046095"/>
          </a:xfrm>
          <a:prstGeom prst="rect">
            <a:avLst/>
          </a:prstGeom>
          <a:noFill/>
        </p:spPr>
        <p:txBody>
          <a:bodyPr wrap="square" rtlCol="0" anchor="t">
            <a:spAutoFit/>
          </a:bodyPr>
          <a:p>
            <a:r>
              <a:rPr lang="zh-CN" altLang="en-US" sz="1600"/>
              <a:t>class </a:t>
            </a:r>
            <a:r>
              <a:rPr lang="en-US" altLang="zh-CN" sz="1600"/>
              <a:t>Test</a:t>
            </a:r>
            <a:r>
              <a:rPr lang="zh-CN" altLang="en-US" sz="1600"/>
              <a:t>WidgetState extends State&lt;</a:t>
            </a:r>
            <a:r>
              <a:rPr lang="en-US" altLang="zh-CN" sz="1600"/>
              <a:t>Test</a:t>
            </a:r>
            <a:r>
              <a:rPr lang="zh-CN" altLang="en-US" sz="1600"/>
              <a:t>Widget&gt; {</a:t>
            </a:r>
            <a:endParaRPr lang="zh-CN" altLang="en-US" sz="1600"/>
          </a:p>
          <a:p>
            <a:r>
              <a:rPr lang="zh-CN" altLang="en-US" sz="1600"/>
              <a:t>  // ...</a:t>
            </a:r>
            <a:endParaRPr lang="zh-CN" altLang="en-US" sz="1600"/>
          </a:p>
          <a:p>
            <a:r>
              <a:rPr lang="zh-CN" altLang="en-US" sz="1600"/>
              <a:t>  var data;</a:t>
            </a:r>
            <a:endParaRPr lang="zh-CN" altLang="en-US" sz="1600"/>
          </a:p>
          <a:p>
            <a:r>
              <a:rPr lang="zh-CN" altLang="en-US" sz="1600"/>
              <a:t>  void loadData() async {</a:t>
            </a:r>
            <a:endParaRPr lang="zh-CN" altLang="en-US" sz="1600"/>
          </a:p>
          <a:p>
            <a:r>
              <a:rPr lang="zh-CN" altLang="en-US" sz="1600"/>
              <a:t>    var response = await requestApi(...);</a:t>
            </a:r>
            <a:endParaRPr lang="zh-CN" altLang="en-US" sz="1600"/>
          </a:p>
          <a:p>
            <a:r>
              <a:rPr lang="zh-CN" altLang="en-US" sz="1600"/>
              <a:t>    setState((){</a:t>
            </a:r>
            <a:endParaRPr lang="zh-CN" altLang="en-US" sz="1600"/>
          </a:p>
          <a:p>
            <a:r>
              <a:rPr lang="zh-CN" altLang="en-US" sz="1600"/>
              <a:t>      this.data = response.data;</a:t>
            </a:r>
            <a:endParaRPr lang="zh-CN" altLang="en-US" sz="1600"/>
          </a:p>
          <a:p>
            <a:r>
              <a:rPr lang="zh-CN" altLang="en-US" sz="1600"/>
              <a:t>    })</a:t>
            </a:r>
            <a:endParaRPr lang="zh-CN" altLang="en-US" sz="1600"/>
          </a:p>
          <a:p>
            <a:r>
              <a:rPr lang="zh-CN" altLang="en-US" sz="1600"/>
              <a:t>  }</a:t>
            </a:r>
            <a:endParaRPr lang="zh-CN" altLang="en-US" sz="1600"/>
          </a:p>
          <a:p>
            <a:r>
              <a:rPr lang="zh-CN" altLang="en-US" sz="1600"/>
              <a:t>}</a:t>
            </a:r>
            <a:endParaRPr lang="zh-CN" altLang="en-US" sz="1600"/>
          </a:p>
          <a:p>
            <a:r>
              <a:rPr lang="zh-CN" altLang="en-US" sz="1600"/>
              <a:t>如果在请求未返回结果前退出页面，则会出现一下报错：</a:t>
            </a:r>
            <a:endParaRPr lang="zh-CN" altLang="en-US" sz="1600"/>
          </a:p>
          <a:p>
            <a:r>
              <a:rPr lang="zh-CN" altLang="en-US" sz="1600">
                <a:solidFill>
                  <a:srgbClr val="FF0000"/>
                </a:solidFill>
              </a:rPr>
              <a:t>setState() called after dispose()</a:t>
            </a:r>
            <a:endParaRPr lang="zh-CN" altLang="en-US" sz="1600">
              <a:solidFill>
                <a:srgbClr val="FF0000"/>
              </a:solidFill>
            </a:endParaRPr>
          </a:p>
        </p:txBody>
      </p:sp>
      <p:sp>
        <p:nvSpPr>
          <p:cNvPr id="2" name="文本框 1"/>
          <p:cNvSpPr txBox="1"/>
          <p:nvPr/>
        </p:nvSpPr>
        <p:spPr>
          <a:xfrm>
            <a:off x="6005195" y="3219450"/>
            <a:ext cx="5424805" cy="3046095"/>
          </a:xfrm>
          <a:prstGeom prst="rect">
            <a:avLst/>
          </a:prstGeom>
          <a:noFill/>
        </p:spPr>
        <p:txBody>
          <a:bodyPr wrap="square" rtlCol="0" anchor="t">
            <a:spAutoFit/>
          </a:bodyPr>
          <a:p>
            <a:r>
              <a:rPr lang="zh-CN" altLang="en-US" sz="1600"/>
              <a:t>问题解析：</a:t>
            </a:r>
            <a:endParaRPr lang="zh-CN" altLang="en-US" sz="1600"/>
          </a:p>
          <a:p>
            <a:r>
              <a:rPr lang="zh-CN" altLang="en-US" sz="1600"/>
              <a:t>组件在渲染时，会创建一个State对象，这个State被保存在闭包中</a:t>
            </a:r>
            <a:r>
              <a:rPr lang="zh-CN" altLang="en-US" sz="1600">
                <a:sym typeface="+mn-ea"/>
              </a:rPr>
              <a:t>，这个对象保存当前渲染组件的所有信息</a:t>
            </a:r>
            <a:r>
              <a:rPr lang="zh-CN" altLang="en-US" sz="1600"/>
              <a:t>。</a:t>
            </a:r>
            <a:endParaRPr lang="zh-CN" altLang="en-US" sz="1600"/>
          </a:p>
          <a:p>
            <a:r>
              <a:rPr lang="zh-CN" altLang="en-US" sz="1600"/>
              <a:t>如果用户切换过快，在数据还没返回时就切换页面了，当前这个组件被销毁会调用dispose，一段时间后异步请求数据返回，组件调用setState但是此时组件已经被销毁，此时就会报错，所以我们要加一个判断mounted：</a:t>
            </a:r>
            <a:endParaRPr lang="zh-CN" altLang="en-US" sz="1600"/>
          </a:p>
          <a:p>
            <a:r>
              <a:rPr lang="zh-CN" altLang="en-US" sz="1600"/>
              <a:t>if (mounted) {</a:t>
            </a:r>
            <a:endParaRPr lang="zh-CN" altLang="en-US" sz="1600"/>
          </a:p>
          <a:p>
            <a:r>
              <a:rPr lang="zh-CN" altLang="en-US" sz="1600"/>
              <a:t>    setState((){</a:t>
            </a:r>
            <a:endParaRPr lang="zh-CN" altLang="en-US" sz="1600"/>
          </a:p>
          <a:p>
            <a:r>
              <a:rPr lang="zh-CN" altLang="en-US" sz="1600"/>
              <a:t>       </a:t>
            </a:r>
            <a:r>
              <a:rPr lang="en-US" altLang="zh-CN" sz="1600"/>
              <a:t>...</a:t>
            </a:r>
            <a:endParaRPr lang="zh-CN" altLang="en-US" sz="1600"/>
          </a:p>
          <a:p>
            <a:r>
              <a:rPr lang="zh-CN" altLang="en-US" sz="1600"/>
              <a:t>    })</a:t>
            </a:r>
            <a:endParaRPr lang="zh-CN" altLang="en-US" sz="1600"/>
          </a:p>
          <a:p>
            <a:r>
              <a:rPr lang="zh-CN" altLang="en-US" sz="1600"/>
              <a:t>}</a:t>
            </a:r>
            <a:endParaRPr lang="zh-CN" altLang="en-US" sz="16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ox(in)">
                                      <p:cBhvr>
                                        <p:cTn id="3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642620" y="737870"/>
            <a:ext cx="5904230" cy="398780"/>
          </a:xfrm>
          <a:prstGeom prst="rect">
            <a:avLst/>
          </a:prstGeom>
          <a:noFill/>
        </p:spPr>
        <p:txBody>
          <a:bodyPr wrap="square" rtlCol="0">
            <a:spAutoFit/>
          </a:bodyPr>
          <a:lstStyle/>
          <a:p>
            <a:pPr algn="l"/>
            <a:r>
              <a:rPr lang="en-US" altLang="zh-CN" sz="2000" dirty="0">
                <a:solidFill>
                  <a:srgbClr val="00414D"/>
                </a:solidFill>
                <a:sym typeface="+mn-lt"/>
              </a:rPr>
              <a:t>F</a:t>
            </a:r>
            <a:r>
              <a:rPr lang="zh-CN" altLang="en-US" sz="2000" dirty="0">
                <a:solidFill>
                  <a:srgbClr val="00414D"/>
                </a:solidFill>
                <a:sym typeface="+mn-lt"/>
              </a:rPr>
              <a:t>lutter项目在iOS14</a:t>
            </a:r>
            <a:r>
              <a:rPr lang="en-US" altLang="zh-CN" sz="2000" dirty="0">
                <a:solidFill>
                  <a:srgbClr val="00414D"/>
                </a:solidFill>
                <a:sym typeface="+mn-lt"/>
              </a:rPr>
              <a:t>+</a:t>
            </a:r>
            <a:r>
              <a:rPr lang="zh-CN" altLang="en-US" sz="2000" dirty="0">
                <a:solidFill>
                  <a:srgbClr val="00414D"/>
                </a:solidFill>
                <a:sym typeface="+mn-lt"/>
              </a:rPr>
              <a:t>真机debug模式启动闪退</a:t>
            </a:r>
            <a:endParaRPr lang="zh-CN" altLang="en-US" sz="2000" dirty="0">
              <a:solidFill>
                <a:srgbClr val="00414D"/>
              </a:solidFill>
              <a:sym typeface="+mn-lt"/>
            </a:endParaRPr>
          </a:p>
        </p:txBody>
      </p:sp>
      <p:sp>
        <p:nvSpPr>
          <p:cNvPr id="3" name="文本框 2"/>
          <p:cNvSpPr txBox="1"/>
          <p:nvPr/>
        </p:nvSpPr>
        <p:spPr>
          <a:xfrm>
            <a:off x="642620" y="1136650"/>
            <a:ext cx="7437755" cy="5815965"/>
          </a:xfrm>
          <a:prstGeom prst="rect">
            <a:avLst/>
          </a:prstGeom>
          <a:noFill/>
        </p:spPr>
        <p:txBody>
          <a:bodyPr wrap="square" rtlCol="0">
            <a:spAutoFit/>
          </a:bodyPr>
          <a:lstStyle/>
          <a:p>
            <a:pPr>
              <a:lnSpc>
                <a:spcPct val="200000"/>
              </a:lnSpc>
            </a:pPr>
            <a:r>
              <a:rPr lang="zh-CN" altLang="en-US" sz="1400" b="1" kern="0" dirty="0">
                <a:solidFill>
                  <a:schemeClr val="tx1">
                    <a:lumMod val="75000"/>
                    <a:lumOff val="25000"/>
                  </a:schemeClr>
                </a:solidFill>
                <a:cs typeface="+mn-ea"/>
                <a:sym typeface="+mn-lt"/>
              </a:rPr>
              <a:t>现象：项目中集成了flutter, 使用iOS14</a:t>
            </a:r>
            <a:r>
              <a:rPr lang="en-US" altLang="zh-CN" sz="1400" dirty="0">
                <a:solidFill>
                  <a:srgbClr val="00414D"/>
                </a:solidFill>
                <a:sym typeface="+mn-lt"/>
              </a:rPr>
              <a:t>+</a:t>
            </a:r>
            <a:r>
              <a:rPr lang="zh-CN" altLang="en-US" sz="1400" b="1" kern="0" dirty="0">
                <a:solidFill>
                  <a:schemeClr val="tx1">
                    <a:lumMod val="75000"/>
                    <a:lumOff val="25000"/>
                  </a:schemeClr>
                </a:solidFill>
                <a:cs typeface="+mn-ea"/>
                <a:sym typeface="+mn-lt"/>
              </a:rPr>
              <a:t>系统真机在断开调试后，点击App图标启动闪退。</a:t>
            </a:r>
            <a:endParaRPr lang="zh-CN" altLang="en-US" sz="1400" b="1" kern="0" dirty="0">
              <a:solidFill>
                <a:schemeClr val="tx1">
                  <a:lumMod val="75000"/>
                  <a:lumOff val="25000"/>
                </a:schemeClr>
              </a:solidFill>
              <a:cs typeface="+mn-ea"/>
              <a:sym typeface="+mn-lt"/>
            </a:endParaRPr>
          </a:p>
          <a:p>
            <a:pPr>
              <a:lnSpc>
                <a:spcPct val="200000"/>
              </a:lnSpc>
            </a:pPr>
            <a:r>
              <a:rPr lang="zh-CN" altLang="en-US" sz="1400" b="1" kern="0" dirty="0">
                <a:solidFill>
                  <a:schemeClr val="tx1">
                    <a:lumMod val="75000"/>
                    <a:lumOff val="25000"/>
                  </a:schemeClr>
                </a:solidFill>
                <a:cs typeface="+mn-ea"/>
                <a:sym typeface="+mn-lt"/>
              </a:rPr>
              <a:t>原因：deug模式下，flutter为了实现热重载，默认编译方式为JIT。而iOS14系统对这种编译模式做了限制，导致无法启动。</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解决方案：</a:t>
            </a: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1.更改XCode编译模式：使用release模式编译，这个时候flutter编译方式为AOT，可正常启动。</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zh-CN" altLang="en-US" sz="1200" kern="0" dirty="0">
                <a:solidFill>
                  <a:schemeClr val="tx1">
                    <a:lumMod val="75000"/>
                    <a:lumOff val="25000"/>
                  </a:schemeClr>
                </a:solidFill>
                <a:cs typeface="+mn-ea"/>
                <a:sym typeface="+mn-lt"/>
              </a:rPr>
              <a:t>2.不更改XCode编译模式：更改flutter编译配置，强制设置为release。找到flutter安装位置，依次打开flutter/packages/flutter_tools/bin/xcode_backend.sh（</a:t>
            </a: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以下）</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r>
              <a:rPr lang="en-US" altLang="zh-CN" sz="1200" kern="0" dirty="0">
                <a:solidFill>
                  <a:schemeClr val="tx1">
                    <a:lumMod val="75000"/>
                    <a:lumOff val="25000"/>
                  </a:schemeClr>
                </a:solidFill>
                <a:cs typeface="+mn-ea"/>
                <a:sym typeface="+mn-lt"/>
              </a:rPr>
              <a:t>flutter3.0+</a:t>
            </a:r>
            <a:r>
              <a:rPr lang="zh-CN" altLang="en-US" sz="1200" kern="0" dirty="0">
                <a:solidFill>
                  <a:schemeClr val="tx1">
                    <a:lumMod val="75000"/>
                    <a:lumOff val="25000"/>
                  </a:schemeClr>
                </a:solidFill>
                <a:cs typeface="+mn-ea"/>
                <a:sym typeface="+mn-lt"/>
              </a:rPr>
              <a:t>则打开flutter/packages/flutter_tools/bin/xcode_backend.dart</a:t>
            </a: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a:p>
            <a:pPr>
              <a:lnSpc>
                <a:spcPct val="200000"/>
              </a:lnSpc>
            </a:pPr>
            <a:endParaRPr lang="zh-CN" altLang="en-US" sz="1200" kern="0" dirty="0">
              <a:solidFill>
                <a:schemeClr val="tx1">
                  <a:lumMod val="75000"/>
                  <a:lumOff val="25000"/>
                </a:schemeClr>
              </a:solidFill>
              <a:cs typeface="+mn-ea"/>
              <a:sym typeface="+mn-lt"/>
            </a:endParaRPr>
          </a:p>
        </p:txBody>
      </p:sp>
      <p:pic>
        <p:nvPicPr>
          <p:cNvPr id="8" name="图片 7" descr="WeChat7fa5c5dfdf101034a54a8552363624f9"/>
          <p:cNvPicPr>
            <a:picLocks noChangeAspect="1"/>
          </p:cNvPicPr>
          <p:nvPr/>
        </p:nvPicPr>
        <p:blipFill>
          <a:blip r:embed="rId6"/>
          <a:stretch>
            <a:fillRect/>
          </a:stretch>
        </p:blipFill>
        <p:spPr>
          <a:xfrm>
            <a:off x="7141210" y="2105025"/>
            <a:ext cx="4889500" cy="1504950"/>
          </a:xfrm>
          <a:prstGeom prst="rect">
            <a:avLst/>
          </a:prstGeom>
        </p:spPr>
      </p:pic>
      <p:pic>
        <p:nvPicPr>
          <p:cNvPr id="11" name="图片 10" descr="WeChate4a0a99537b3cf172b87ebf67ebe01fd"/>
          <p:cNvPicPr>
            <a:picLocks noChangeAspect="1"/>
          </p:cNvPicPr>
          <p:nvPr/>
        </p:nvPicPr>
        <p:blipFill>
          <a:blip r:embed="rId7"/>
          <a:stretch>
            <a:fillRect/>
          </a:stretch>
        </p:blipFill>
        <p:spPr>
          <a:xfrm>
            <a:off x="735965" y="4289425"/>
            <a:ext cx="6704330" cy="1167765"/>
          </a:xfrm>
          <a:prstGeom prst="rect">
            <a:avLst/>
          </a:prstGeom>
        </p:spPr>
      </p:pic>
      <p:pic>
        <p:nvPicPr>
          <p:cNvPr id="12" name="图片 11" descr="WeChat3087fa7e5acc9218026cf90b37815194"/>
          <p:cNvPicPr>
            <a:picLocks noChangeAspect="1"/>
          </p:cNvPicPr>
          <p:nvPr/>
        </p:nvPicPr>
        <p:blipFill>
          <a:blip r:embed="rId8"/>
          <a:stretch>
            <a:fillRect/>
          </a:stretch>
        </p:blipFill>
        <p:spPr>
          <a:xfrm>
            <a:off x="735965" y="5796915"/>
            <a:ext cx="4826000" cy="97790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ox(in)">
                                      <p:cBhvr>
                                        <p:cTn id="33" dur="2000"/>
                                        <p:tgtEl>
                                          <p:spTgt spid="11"/>
                                        </p:tgtEl>
                                      </p:cBhvr>
                                    </p:animEffect>
                                  </p:childTnLst>
                                </p:cTn>
                              </p:par>
                              <p:par>
                                <p:cTn id="34" presetID="4" presetClass="entr" presetSubtype="16"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ox(in)">
                                      <p:cBhvr>
                                        <p:cTn id="36" dur="2000"/>
                                        <p:tgtEl>
                                          <p:spTgt spid="12"/>
                                        </p:tgtEl>
                                      </p:cBhvr>
                                    </p:animEffect>
                                  </p:childTnLst>
                                </p:cTn>
                              </p:par>
                              <p:par>
                                <p:cTn id="37" presetID="16" presetClass="entr" presetSubtype="21"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inVertical)">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55" name="734eaa9a-89ae-40c9-a2e0-e9212d13106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nvGrpSpPr>
        <p:grpSpPr>
          <a:xfrm>
            <a:off x="1217295" y="2494914"/>
            <a:ext cx="10141585" cy="2055055"/>
            <a:chOff x="669925" y="2716579"/>
            <a:chExt cx="10850563" cy="1844686"/>
          </a:xfrm>
        </p:grpSpPr>
        <p:sp>
          <p:nvSpPr>
            <p:cNvPr id="66" name="îş1ïḑê"/>
            <p:cNvSpPr txBox="1"/>
            <p:nvPr/>
          </p:nvSpPr>
          <p:spPr bwMode="auto">
            <a:xfrm>
              <a:off x="8489335" y="4173668"/>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团队协作的提升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69" name="íśḻíḑé"/>
            <p:cNvSpPr txBox="1"/>
            <p:nvPr/>
          </p:nvSpPr>
          <p:spPr bwMode="auto">
            <a:xfrm>
              <a:off x="8489335" y="2716579"/>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金融领域的知识提升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72" name="ís1ïḑè"/>
            <p:cNvSpPr txBox="1"/>
            <p:nvPr/>
          </p:nvSpPr>
          <p:spPr bwMode="auto">
            <a:xfrm>
              <a:off x="673100" y="4173668"/>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b="1" dirty="0">
                  <a:solidFill>
                    <a:schemeClr val="accent1"/>
                  </a:solidFill>
                  <a:effectLst>
                    <a:outerShdw blurRad="38100" dist="25400" dir="5400000" algn="ctr" rotWithShape="0">
                      <a:srgbClr val="6E747A">
                        <a:alpha val="43000"/>
                        <a:alpha val="43000"/>
                      </a:srgbClr>
                    </a:outerShdw>
                  </a:effectLst>
                  <a:cs typeface="+mn-ea"/>
                  <a:sym typeface="+mn-lt"/>
                </a:rPr>
                <a:t>flutter</a:t>
              </a: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开发能力的提升</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5" name="íS1iḋe"/>
            <p:cNvSpPr txBox="1"/>
            <p:nvPr/>
          </p:nvSpPr>
          <p:spPr bwMode="auto">
            <a:xfrm>
              <a:off x="673100" y="2716579"/>
              <a:ext cx="303115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CN" b="1" dirty="0">
                  <a:solidFill>
                    <a:schemeClr val="accent1"/>
                  </a:solidFill>
                  <a:effectLst>
                    <a:outerShdw blurRad="38100" dist="25400" dir="5400000" algn="ctr" rotWithShape="0">
                      <a:srgbClr val="6E747A">
                        <a:alpha val="43000"/>
                        <a:alpha val="43000"/>
                      </a:srgbClr>
                    </a:outerShdw>
                  </a:effectLst>
                  <a:cs typeface="+mn-ea"/>
                  <a:sym typeface="+mn-lt"/>
                </a:rPr>
                <a:t>LB</a:t>
              </a:r>
              <a:r>
                <a:rPr lang="zh-CN" altLang="en-US" b="1" dirty="0">
                  <a:solidFill>
                    <a:schemeClr val="accent1"/>
                  </a:solidFill>
                  <a:effectLst>
                    <a:outerShdw blurRad="38100" dist="25400" dir="5400000" algn="ctr" rotWithShape="0">
                      <a:srgbClr val="6E747A">
                        <a:alpha val="43000"/>
                        <a:alpha val="43000"/>
                      </a:srgbClr>
                    </a:outerShdw>
                  </a:effectLst>
                  <a:cs typeface="+mn-ea"/>
                  <a:sym typeface="+mn-lt"/>
                </a:rPr>
                <a:t>工作总结</a:t>
              </a:r>
              <a:endParaRPr lang="zh-CN" altLang="en-US" b="1" dirty="0">
                <a:solidFill>
                  <a:schemeClr val="accent1"/>
                </a:solidFill>
                <a:effectLst>
                  <a:outerShdw blurRad="38100" dist="25400" dir="5400000" algn="ctr" rotWithShape="0">
                    <a:srgbClr val="6E747A">
                      <a:alpha val="43000"/>
                      <a:alpha val="43000"/>
                    </a:srgbClr>
                  </a:outerShdw>
                </a:effectLst>
                <a:cs typeface="+mn-ea"/>
                <a:sym typeface="+mn-lt"/>
              </a:endParaRPr>
            </a:p>
          </p:txBody>
        </p:sp>
        <p:cxnSp>
          <p:nvCxnSpPr>
            <p:cNvPr id="26" name="直接连接符 25"/>
            <p:cNvCxnSpPr/>
            <p:nvPr/>
          </p:nvCxnSpPr>
          <p:spPr>
            <a:xfrm>
              <a:off x="66992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21675" y="3638550"/>
              <a:ext cx="319722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descr="51miz-E1138879-C49970ED"/>
          <p:cNvPicPr>
            <a:picLocks noChangeAspect="1"/>
          </p:cNvPicPr>
          <p:nvPr/>
        </p:nvPicPr>
        <p:blipFill>
          <a:blip r:embed="rId6" cstate="screen"/>
          <a:srcRect/>
          <a:stretch>
            <a:fillRect/>
          </a:stretch>
        </p:blipFill>
        <p:spPr>
          <a:xfrm>
            <a:off x="3730625" y="2246630"/>
            <a:ext cx="5041265" cy="196088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par>
                                <p:cTn id="24" presetID="53" presetClass="entr" presetSubtype="16"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存在经验不足</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叁</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3" name="文本框 52"/>
          <p:cNvSpPr txBox="1"/>
          <p:nvPr/>
        </p:nvSpPr>
        <p:spPr>
          <a:xfrm>
            <a:off x="642398" y="880080"/>
            <a:ext cx="2255292" cy="398780"/>
          </a:xfrm>
          <a:prstGeom prst="rect">
            <a:avLst/>
          </a:prstGeom>
          <a:noFill/>
        </p:spPr>
        <p:txBody>
          <a:bodyPr wrap="square" rtlCol="0">
            <a:spAutoFit/>
          </a:bodyPr>
          <a:lstStyle/>
          <a:p>
            <a:r>
              <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rPr>
              <a:t>内存泄漏</a:t>
            </a:r>
            <a:endParaRPr lang="zh-CN" altLang="en-US" sz="2000" b="1"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8" name="文本框 7"/>
          <p:cNvSpPr txBox="1"/>
          <p:nvPr/>
        </p:nvSpPr>
        <p:spPr>
          <a:xfrm>
            <a:off x="642620" y="1463675"/>
            <a:ext cx="5974080" cy="5354320"/>
          </a:xfrm>
          <a:prstGeom prst="rect">
            <a:avLst/>
          </a:prstGeom>
          <a:noFill/>
        </p:spPr>
        <p:txBody>
          <a:bodyPr wrap="square" rtlCol="0">
            <a:spAutoFit/>
          </a:bodyPr>
          <a:lstStyle/>
          <a:p>
            <a:pPr>
              <a:lnSpc>
                <a:spcPct val="150000"/>
              </a:lnSpc>
            </a:pPr>
            <a:r>
              <a:rPr lang="en-US" altLang="zh-CN" sz="1200" dirty="0">
                <a:solidFill>
                  <a:srgbClr val="FF0000"/>
                </a:solidFill>
                <a:cs typeface="+mn-ea"/>
                <a:sym typeface="+mn-lt"/>
              </a:rPr>
              <a:t>Timer:</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Timer? _timer = Timer.periodic(const Duration(seconds: 1), (timer) {});</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_timer?.cancel();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EventBus:</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StreamSubscription? _event = eventBus.on().listen((jsonData) {});</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_event?.cancel();</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GetXController:</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XXXController _controller = Get.put(XXXController());</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_controller.dispose();</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rgbClr val="FF0000"/>
                </a:solidFill>
                <a:cs typeface="+mn-ea"/>
                <a:sym typeface="+mn-lt"/>
              </a:rPr>
              <a:t>FocusNode:</a:t>
            </a:r>
            <a:endParaRPr lang="en-US" altLang="zh-CN" sz="1200" dirty="0">
              <a:solidFill>
                <a:srgbClr val="FF0000"/>
              </a:solidFill>
              <a:cs typeface="+mn-ea"/>
              <a:sym typeface="+mn-lt"/>
            </a:endParaRPr>
          </a:p>
          <a:p>
            <a:pPr>
              <a:lnSpc>
                <a:spcPct val="150000"/>
              </a:lnSpc>
            </a:pPr>
            <a:r>
              <a:rPr lang="en-US" altLang="zh-CN" sz="1200" dirty="0">
                <a:solidFill>
                  <a:schemeClr val="tx1">
                    <a:lumMod val="85000"/>
                    <a:lumOff val="15000"/>
                  </a:schemeClr>
                </a:solidFill>
                <a:cs typeface="+mn-ea"/>
                <a:sym typeface="+mn-lt"/>
              </a:rPr>
              <a:t>FocusNode _focusNode = FocusNode();</a:t>
            </a:r>
            <a:endParaRPr lang="en-US" altLang="zh-CN" sz="1200" dirty="0">
              <a:solidFill>
                <a:schemeClr val="tx1">
                  <a:lumMod val="85000"/>
                  <a:lumOff val="15000"/>
                </a:schemeClr>
              </a:solidFill>
              <a:cs typeface="+mn-ea"/>
              <a:sym typeface="+mn-lt"/>
            </a:endParaRPr>
          </a:p>
          <a:p>
            <a:pPr>
              <a:lnSpc>
                <a:spcPct val="150000"/>
              </a:lnSpc>
            </a:pPr>
            <a:r>
              <a:rPr lang="en-US" altLang="zh-CN" sz="1200" dirty="0">
                <a:solidFill>
                  <a:schemeClr val="tx1">
                    <a:lumMod val="85000"/>
                    <a:lumOff val="15000"/>
                  </a:schemeClr>
                </a:solidFill>
                <a:cs typeface="+mn-ea"/>
                <a:sym typeface="+mn-lt"/>
              </a:rPr>
              <a:t>_focusNode.removeListener();</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a:p>
            <a:pPr>
              <a:lnSpc>
                <a:spcPct val="150000"/>
              </a:lnSpc>
            </a:pPr>
            <a:r>
              <a:rPr lang="zh-CN" altLang="en-US" sz="1200" dirty="0">
                <a:solidFill>
                  <a:srgbClr val="FF0000"/>
                </a:solidFill>
                <a:cs typeface="+mn-ea"/>
                <a:sym typeface="+mn-lt"/>
              </a:rPr>
              <a:t>其他</a:t>
            </a:r>
            <a:r>
              <a:rPr lang="en-US" altLang="zh-CN" sz="1200" dirty="0">
                <a:solidFill>
                  <a:srgbClr val="FF0000"/>
                </a:solidFill>
                <a:cs typeface="+mn-ea"/>
                <a:sym typeface="+mn-lt"/>
              </a:rPr>
              <a:t>Observer</a:t>
            </a:r>
            <a:r>
              <a:rPr lang="zh-CN" altLang="en-US" sz="1200" dirty="0">
                <a:solidFill>
                  <a:srgbClr val="FF0000"/>
                </a:solidFill>
                <a:cs typeface="+mn-ea"/>
                <a:sym typeface="+mn-lt"/>
              </a:rPr>
              <a:t>如WidgetsBinding.instance等：</a:t>
            </a:r>
            <a:endParaRPr lang="en-US" altLang="zh-CN" sz="1200" dirty="0">
              <a:solidFill>
                <a:srgbClr val="FF0000"/>
              </a:solidFill>
              <a:cs typeface="+mn-ea"/>
              <a:sym typeface="+mn-lt"/>
            </a:endParaRPr>
          </a:p>
          <a:p>
            <a:pPr>
              <a:lnSpc>
                <a:spcPct val="150000"/>
              </a:lnSpc>
            </a:pPr>
            <a:r>
              <a:rPr lang="zh-CN" altLang="en-US" sz="1200" dirty="0">
                <a:solidFill>
                  <a:schemeClr val="tx1"/>
                </a:solidFill>
                <a:cs typeface="+mn-ea"/>
                <a:sym typeface="+mn-lt"/>
              </a:rPr>
              <a:t>WidgetsBinding.instance</a:t>
            </a:r>
            <a:r>
              <a:rPr lang="en-US" altLang="zh-CN" sz="1200" dirty="0">
                <a:solidFill>
                  <a:schemeClr val="tx1">
                    <a:lumMod val="85000"/>
                    <a:lumOff val="15000"/>
                  </a:schemeClr>
                </a:solidFill>
                <a:cs typeface="+mn-ea"/>
                <a:sym typeface="+mn-lt"/>
              </a:rPr>
              <a:t>.removeObserver(this)</a:t>
            </a:r>
            <a:endParaRPr lang="en-US" altLang="zh-CN" sz="1200" dirty="0">
              <a:solidFill>
                <a:schemeClr val="tx1">
                  <a:lumMod val="85000"/>
                  <a:lumOff val="15000"/>
                </a:schemeClr>
              </a:solidFill>
              <a:cs typeface="+mn-ea"/>
              <a:sym typeface="+mn-lt"/>
            </a:endParaRPr>
          </a:p>
          <a:p>
            <a:pPr>
              <a:lnSpc>
                <a:spcPct val="150000"/>
              </a:lnSpc>
            </a:pPr>
            <a:endParaRPr lang="en-US" altLang="zh-CN" sz="1200" dirty="0">
              <a:solidFill>
                <a:schemeClr val="tx1">
                  <a:lumMod val="85000"/>
                  <a:lumOff val="15000"/>
                </a:schemeClr>
              </a:solidFill>
              <a:cs typeface="+mn-ea"/>
              <a:sym typeface="+mn-lt"/>
            </a:endParaRPr>
          </a:p>
        </p:txBody>
      </p:sp>
      <p:pic>
        <p:nvPicPr>
          <p:cNvPr id="10" name="图片 9" descr="C:/Users/ADMINI~1/AppData/Local/Temp/picturecompress_20210121155915/output_1.pngoutput_1"/>
          <p:cNvPicPr>
            <a:picLocks noChangeAspect="1"/>
          </p:cNvPicPr>
          <p:nvPr/>
        </p:nvPicPr>
        <p:blipFill>
          <a:blip r:embed="rId6" cstate="screen"/>
          <a:stretch>
            <a:fillRect/>
          </a:stretch>
        </p:blipFill>
        <p:spPr>
          <a:xfrm>
            <a:off x="8243570" y="3154045"/>
            <a:ext cx="3425190" cy="342519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6" presetClass="entr" presetSubtype="16"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circle(in)">
                                      <p:cBhvr>
                                        <p:cTn id="20" dur="2000"/>
                                        <p:tgtEl>
                                          <p:spTgt spid="53"/>
                                        </p:tgtEl>
                                      </p:cBhvr>
                                    </p:animEffect>
                                  </p:childTnLst>
                                </p:cTn>
                              </p:par>
                            </p:childTnLst>
                          </p:cTn>
                        </p:par>
                        <p:par>
                          <p:cTn id="21" fill="hold">
                            <p:stCondLst>
                              <p:cond delay="3000"/>
                            </p:stCondLst>
                            <p:childTnLst>
                              <p:par>
                                <p:cTn id="22" presetID="6"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4400" dirty="0">
                  <a:effectLst/>
                  <a:latin typeface="+mn-lt"/>
                  <a:ea typeface="+mn-ea"/>
                  <a:cs typeface="+mn-ea"/>
                  <a:sym typeface="+mn-lt"/>
                </a:rPr>
                <a:t>未来工作计划</a:t>
              </a:r>
              <a:endParaRPr lang="zh-CN" altLang="en-US" sz="4400" b="0" dirty="0">
                <a:solidFill>
                  <a:schemeClr val="tx1"/>
                </a:solidFill>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肆</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737462" y="1799548"/>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0" name="组合 9"/>
          <p:cNvGrpSpPr/>
          <p:nvPr/>
        </p:nvGrpSpPr>
        <p:grpSpPr>
          <a:xfrm>
            <a:off x="4867474" y="1593030"/>
            <a:ext cx="2414715" cy="2414715"/>
            <a:chOff x="4900494" y="1426660"/>
            <a:chExt cx="2414715" cy="2414715"/>
          </a:xfrm>
        </p:grpSpPr>
        <p:pic>
          <p:nvPicPr>
            <p:cNvPr id="12" name="图片 11"/>
            <p:cNvPicPr>
              <a:picLocks noChangeAspect="1"/>
            </p:cNvPicPr>
            <p:nvPr/>
          </p:nvPicPr>
          <p:blipFill>
            <a:blip r:embed="rId7" cstate="email"/>
            <a:stretch>
              <a:fillRect/>
            </a:stretch>
          </p:blipFill>
          <p:spPr>
            <a:xfrm>
              <a:off x="4900494" y="1426660"/>
              <a:ext cx="2414715" cy="2414715"/>
            </a:xfrm>
            <a:prstGeom prst="rect">
              <a:avLst/>
            </a:prstGeom>
          </p:spPr>
        </p:pic>
        <p:sp>
          <p:nvSpPr>
            <p:cNvPr id="13" name="椭圆 12"/>
            <p:cNvSpPr/>
            <p:nvPr/>
          </p:nvSpPr>
          <p:spPr>
            <a:xfrm>
              <a:off x="4957935" y="1495952"/>
              <a:ext cx="2276130" cy="2276130"/>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5738519" y="2080019"/>
              <a:ext cx="738664" cy="1107996"/>
            </a:xfrm>
            <a:prstGeom prst="rect">
              <a:avLst/>
            </a:prstGeom>
            <a:noFill/>
          </p:spPr>
          <p:txBody>
            <a:bodyPr wrap="square" rtlCol="0">
              <a:spAutoFit/>
            </a:bodyPr>
            <a:lstStyle/>
            <a:p>
              <a:pPr algn="ctr"/>
              <a:r>
                <a:rPr lang="zh-CN" altLang="en-US" sz="6600" b="1" dirty="0">
                  <a:solidFill>
                    <a:schemeClr val="tx1">
                      <a:lumMod val="65000"/>
                      <a:lumOff val="35000"/>
                    </a:schemeClr>
                  </a:solidFill>
                  <a:cs typeface="+mn-ea"/>
                  <a:sym typeface="+mn-lt"/>
                </a:rPr>
                <a:t>贰</a:t>
              </a:r>
              <a:endParaRPr lang="zh-CN" altLang="en-US" sz="6600" b="1" dirty="0">
                <a:solidFill>
                  <a:schemeClr val="tx1">
                    <a:lumMod val="65000"/>
                    <a:lumOff val="35000"/>
                  </a:schemeClr>
                </a:solidFill>
                <a:cs typeface="+mn-ea"/>
                <a:sym typeface="+mn-lt"/>
              </a:endParaRPr>
            </a:p>
          </p:txBody>
        </p:sp>
      </p:grpSp>
      <p:grpSp>
        <p:nvGrpSpPr>
          <p:cNvPr id="14" name="组合 13"/>
          <p:cNvGrpSpPr/>
          <p:nvPr/>
        </p:nvGrpSpPr>
        <p:grpSpPr>
          <a:xfrm>
            <a:off x="8410523" y="179954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1550965" y="4119741"/>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整理</a:t>
            </a:r>
            <a:r>
              <a:rPr lang="en-US" altLang="zh-CN" sz="1200" dirty="0">
                <a:solidFill>
                  <a:schemeClr val="tx1">
                    <a:lumMod val="75000"/>
                    <a:lumOff val="25000"/>
                  </a:schemeClr>
                </a:solidFill>
                <a:cs typeface="+mn-ea"/>
                <a:sym typeface="+mn-lt"/>
              </a:rPr>
              <a:t>LB</a:t>
            </a:r>
            <a:r>
              <a:rPr lang="zh-CN" altLang="en-US" sz="1200" dirty="0">
                <a:solidFill>
                  <a:schemeClr val="tx1">
                    <a:lumMod val="75000"/>
                    <a:lumOff val="25000"/>
                  </a:schemeClr>
                </a:solidFill>
                <a:cs typeface="+mn-ea"/>
                <a:sym typeface="+mn-lt"/>
              </a:rPr>
              <a:t>公共基础组件</a:t>
            </a:r>
            <a:endParaRPr lang="zh-CN" altLang="en-US" sz="1200" dirty="0">
              <a:solidFill>
                <a:schemeClr val="tx1">
                  <a:lumMod val="75000"/>
                  <a:lumOff val="25000"/>
                </a:schemeClr>
              </a:solidFill>
              <a:cs typeface="+mn-ea"/>
              <a:sym typeface="+mn-lt"/>
            </a:endParaRPr>
          </a:p>
        </p:txBody>
      </p:sp>
      <p:sp>
        <p:nvSpPr>
          <p:cNvPr id="21" name="文本框 20"/>
          <p:cNvSpPr txBox="1"/>
          <p:nvPr/>
        </p:nvSpPr>
        <p:spPr>
          <a:xfrm>
            <a:off x="4867389" y="4119586"/>
            <a:ext cx="2255292" cy="553085"/>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通过路由管理页面</a:t>
            </a:r>
            <a:endParaRPr lang="zh-CN" altLang="en-US" sz="1200" dirty="0">
              <a:solidFill>
                <a:schemeClr val="tx1">
                  <a:lumMod val="75000"/>
                  <a:lumOff val="25000"/>
                </a:schemeClr>
              </a:solidFill>
              <a:cs typeface="+mn-ea"/>
              <a:sym typeface="+mn-lt"/>
            </a:endParaRPr>
          </a:p>
        </p:txBody>
      </p:sp>
      <p:sp>
        <p:nvSpPr>
          <p:cNvPr id="23" name="文本框 22"/>
          <p:cNvSpPr txBox="1"/>
          <p:nvPr/>
        </p:nvSpPr>
        <p:spPr>
          <a:xfrm>
            <a:off x="8118475" y="4119880"/>
            <a:ext cx="2580640" cy="937260"/>
          </a:xfrm>
          <a:prstGeom prst="rect">
            <a:avLst/>
          </a:prstGeom>
          <a:noFill/>
        </p:spPr>
        <p:txBody>
          <a:bodyPr wrap="square" rtlCol="0">
            <a:spAutoFit/>
          </a:bodyPr>
          <a:lstStyle/>
          <a:p>
            <a:pPr algn="ctr">
              <a:lnSpc>
                <a:spcPct val="250000"/>
              </a:lnSpc>
            </a:pPr>
            <a:r>
              <a:rPr lang="zh-CN" altLang="en-US" sz="1200" dirty="0">
                <a:solidFill>
                  <a:schemeClr val="tx1">
                    <a:lumMod val="75000"/>
                    <a:lumOff val="25000"/>
                  </a:schemeClr>
                </a:solidFill>
                <a:cs typeface="+mn-ea"/>
                <a:sym typeface="+mn-lt"/>
              </a:rPr>
              <a:t>熟悉代码规范</a:t>
            </a:r>
            <a:endParaRPr lang="zh-CN" altLang="en-US" sz="1200" dirty="0">
              <a:solidFill>
                <a:schemeClr val="tx1">
                  <a:lumMod val="75000"/>
                  <a:lumOff val="25000"/>
                </a:schemeClr>
              </a:solidFill>
              <a:cs typeface="+mn-ea"/>
              <a:sym typeface="+mn-lt"/>
            </a:endParaRPr>
          </a:p>
          <a:p>
            <a:pPr algn="ctr">
              <a:lnSpc>
                <a:spcPct val="250000"/>
              </a:lnSpc>
            </a:pPr>
            <a:r>
              <a:rPr lang="zh-CN" altLang="en-US" sz="1000"/>
              <a:t>参考以往开发规范及官方文档规范</a:t>
            </a:r>
            <a:endParaRPr lang="zh-CN" altLang="en-US" sz="100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par>
                                <p:cTn id="29" presetID="53" presetClass="entr" presetSubtype="16"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5" name="TextBox 46"/>
          <p:cNvSpPr txBox="1">
            <a:spLocks noChangeArrowheads="1"/>
          </p:cNvSpPr>
          <p:nvPr/>
        </p:nvSpPr>
        <p:spPr bwMode="auto">
          <a:xfrm>
            <a:off x="1226185" y="4304030"/>
            <a:ext cx="351409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endParaRPr lang="zh-CN" altLang="en-US" sz="1200" dirty="0">
              <a:latin typeface="+mn-lt"/>
              <a:ea typeface="+mn-ea"/>
              <a:cs typeface="+mn-ea"/>
              <a:sym typeface="+mn-lt"/>
            </a:endParaRPr>
          </a:p>
        </p:txBody>
      </p:sp>
      <p:sp>
        <p:nvSpPr>
          <p:cNvPr id="7" name="文本框 6"/>
          <p:cNvSpPr txBox="1"/>
          <p:nvPr/>
        </p:nvSpPr>
        <p:spPr>
          <a:xfrm>
            <a:off x="642469" y="2328463"/>
            <a:ext cx="2627146"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整理</a:t>
            </a:r>
            <a:r>
              <a:rPr lang="en-US" altLang="zh-CN"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LB</a:t>
            </a:r>
            <a:r>
              <a:rPr lang="zh-CN" altLang="en-US" dirty="0">
                <a:solidFill>
                  <a:schemeClr val="accent1"/>
                </a:solidFill>
                <a:effectLst>
                  <a:outerShdw blurRad="38100" dist="25400" dir="5400000" algn="ctr" rotWithShape="0">
                    <a:srgbClr val="6E747A">
                      <a:alpha val="43000"/>
                      <a:alpha val="43000"/>
                    </a:srgbClr>
                  </a:outerShdw>
                </a:effectLst>
                <a:cs typeface="+mn-ea"/>
                <a:sym typeface="+mn-lt"/>
                <a:hlinkClick r:id="rId6" action="ppaction://hlinksldjump"/>
              </a:rPr>
              <a:t>公共基础组件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pic>
        <p:nvPicPr>
          <p:cNvPr id="8" name="图片 7"/>
          <p:cNvPicPr>
            <a:picLocks noChangeAspect="1"/>
          </p:cNvPicPr>
          <p:nvPr/>
        </p:nvPicPr>
        <p:blipFill>
          <a:blip r:embed="rId7" cstate="email">
            <a:duotone>
              <a:schemeClr val="accent1">
                <a:shade val="45000"/>
                <a:satMod val="135000"/>
              </a:schemeClr>
              <a:prstClr val="white"/>
            </a:duotone>
          </a:blip>
          <a:stretch>
            <a:fillRect/>
          </a:stretch>
        </p:blipFill>
        <p:spPr>
          <a:xfrm>
            <a:off x="905848" y="1779237"/>
            <a:ext cx="1100137" cy="393545"/>
          </a:xfrm>
          <a:prstGeom prst="rect">
            <a:avLst/>
          </a:prstGeom>
        </p:spPr>
      </p:pic>
      <p:pic>
        <p:nvPicPr>
          <p:cNvPr id="9" name="图片 8"/>
          <p:cNvPicPr>
            <a:picLocks noChangeAspect="1"/>
          </p:cNvPicPr>
          <p:nvPr/>
        </p:nvPicPr>
        <p:blipFill>
          <a:blip r:embed="rId7" cstate="email">
            <a:duotone>
              <a:schemeClr val="accent1">
                <a:shade val="45000"/>
                <a:satMod val="135000"/>
              </a:schemeClr>
              <a:prstClr val="white"/>
            </a:duotone>
          </a:blip>
          <a:stretch>
            <a:fillRect/>
          </a:stretch>
        </p:blipFill>
        <p:spPr>
          <a:xfrm>
            <a:off x="5008786" y="5357094"/>
            <a:ext cx="1100137" cy="393545"/>
          </a:xfrm>
          <a:prstGeom prst="rect">
            <a:avLst/>
          </a:prstGeom>
        </p:spPr>
      </p:pic>
      <p:pic>
        <p:nvPicPr>
          <p:cNvPr id="87" name="图片 86" descr="51miz-E1153157-E80C60CD"/>
          <p:cNvPicPr>
            <a:picLocks noChangeAspect="1"/>
          </p:cNvPicPr>
          <p:nvPr/>
        </p:nvPicPr>
        <p:blipFill>
          <a:blip r:embed="rId8" cstate="screen"/>
          <a:stretch>
            <a:fillRect/>
          </a:stretch>
        </p:blipFill>
        <p:spPr>
          <a:xfrm>
            <a:off x="5433695" y="902335"/>
            <a:ext cx="5053965" cy="505396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5"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vertical)">
                                      <p:cBhvr>
                                        <p:cTn id="20" dur="75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53" presetClass="entr" presetSubtype="16"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53" presetClass="entr" presetSubtype="16"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1000"/>
                                        <p:tgtEl>
                                          <p:spTgt spid="87"/>
                                        </p:tgtEl>
                                      </p:cBhvr>
                                    </p:animEffect>
                                    <p:anim calcmode="lin" valueType="num">
                                      <p:cBhvr>
                                        <p:cTn id="43" dur="1000" fill="hold"/>
                                        <p:tgtEl>
                                          <p:spTgt spid="87"/>
                                        </p:tgtEl>
                                        <p:attrNameLst>
                                          <p:attrName>ppt_x</p:attrName>
                                        </p:attrNameLst>
                                      </p:cBhvr>
                                      <p:tavLst>
                                        <p:tav tm="0">
                                          <p:val>
                                            <p:strVal val="#ppt_x"/>
                                          </p:val>
                                        </p:tav>
                                        <p:tav tm="100000">
                                          <p:val>
                                            <p:strVal val="#ppt_x"/>
                                          </p:val>
                                        </p:tav>
                                      </p:tavLst>
                                    </p:anim>
                                    <p:anim calcmode="lin" valueType="num">
                                      <p:cBhvr>
                                        <p:cTn id="44"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4" name="文本框 23"/>
          <p:cNvSpPr txBox="1"/>
          <p:nvPr/>
        </p:nvSpPr>
        <p:spPr>
          <a:xfrm>
            <a:off x="1792299"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25" name="矩形 24"/>
          <p:cNvSpPr/>
          <p:nvPr/>
        </p:nvSpPr>
        <p:spPr>
          <a:xfrm>
            <a:off x="1325411"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图片 26"/>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3221330" y="1622328"/>
            <a:ext cx="2511188" cy="3023178"/>
          </a:xfrm>
          <a:prstGeom prst="rect">
            <a:avLst/>
          </a:prstGeom>
        </p:spPr>
      </p:pic>
      <p:sp>
        <p:nvSpPr>
          <p:cNvPr id="28" name="文本框 27"/>
          <p:cNvSpPr txBox="1"/>
          <p:nvPr/>
        </p:nvSpPr>
        <p:spPr>
          <a:xfrm>
            <a:off x="7251456" y="2936114"/>
            <a:ext cx="1962076" cy="2225847"/>
          </a:xfrm>
          <a:prstGeom prst="rect">
            <a:avLst/>
          </a:prstGeom>
          <a:noFill/>
        </p:spPr>
        <p:txBody>
          <a:bodyPr vert="eaVert" wrap="square" rtlCol="0">
            <a:spAutoFit/>
          </a:bodyPr>
          <a:lstStyle/>
          <a:p>
            <a:pPr>
              <a:lnSpc>
                <a:spcPct val="250000"/>
              </a:lnSpc>
            </a:pPr>
            <a:r>
              <a:rPr lang="zh-CN" altLang="en-US" sz="1200" dirty="0">
                <a:solidFill>
                  <a:schemeClr val="tx1">
                    <a:lumMod val="50000"/>
                    <a:lumOff val="50000"/>
                  </a:schemeClr>
                </a:solidFill>
                <a:cs typeface="+mn-ea"/>
                <a:sym typeface="+mn-lt"/>
              </a:rPr>
              <a:t>输入你需要的文本内容输入你需要的文本内容输入你需要的文本内容输入你需要的文本内容输入你需要的文本内容</a:t>
            </a:r>
            <a:endParaRPr lang="zh-CN" altLang="en-US" sz="1200" dirty="0">
              <a:solidFill>
                <a:schemeClr val="tx1">
                  <a:lumMod val="50000"/>
                  <a:lumOff val="50000"/>
                </a:schemeClr>
              </a:solidFill>
              <a:cs typeface="+mn-ea"/>
              <a:sym typeface="+mn-lt"/>
            </a:endParaRPr>
          </a:p>
        </p:txBody>
      </p:sp>
      <p:sp>
        <p:nvSpPr>
          <p:cNvPr id="32" name="矩形 31"/>
          <p:cNvSpPr/>
          <p:nvPr/>
        </p:nvSpPr>
        <p:spPr>
          <a:xfrm>
            <a:off x="6784568" y="2831498"/>
            <a:ext cx="3151513" cy="243507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p:cNvPicPr>
            <a:picLocks noChangeAspect="1"/>
          </p:cNvPicPr>
          <p:nvPr/>
        </p:nvPicPr>
        <p:blipFill rotWithShape="1">
          <a:blip r:embed="rId6" cstate="email">
            <a:clrChange>
              <a:clrFrom>
                <a:srgbClr val="FFFFFF"/>
              </a:clrFrom>
              <a:clrTo>
                <a:srgbClr val="FFFFFF">
                  <a:alpha val="0"/>
                </a:srgbClr>
              </a:clrTo>
            </a:clrChange>
          </a:blip>
          <a:srcRect/>
          <a:stretch>
            <a:fillRect/>
          </a:stretch>
        </p:blipFill>
        <p:spPr>
          <a:xfrm>
            <a:off x="8680487" y="1622328"/>
            <a:ext cx="2511188" cy="3023178"/>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500"/>
                                        <p:tgtEl>
                                          <p:spTgt spid="33"/>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childTnLst>
                          </p:cTn>
                        </p:par>
                        <p:par>
                          <p:cTn id="37" fill="hold">
                            <p:stCondLst>
                              <p:cond delay="30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ldLvl="0" animBg="1"/>
      <p:bldP spid="28" grpId="0"/>
      <p:bldP spid="32"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3" name="图片 2"/>
          <p:cNvPicPr>
            <a:picLocks noChangeAspect="1"/>
          </p:cNvPicPr>
          <p:nvPr/>
        </p:nvPicPr>
        <p:blipFill rotWithShape="1">
          <a:blip r:embed="rId6" cstate="screen"/>
          <a:srcRect/>
          <a:stretch>
            <a:fillRect/>
          </a:stretch>
        </p:blipFill>
        <p:spPr>
          <a:xfrm>
            <a:off x="8341183" y="1668780"/>
            <a:ext cx="2474600" cy="3845560"/>
          </a:xfrm>
          <a:prstGeom prst="rect">
            <a:avLst/>
          </a:prstGeom>
          <a:ln>
            <a:solidFill>
              <a:srgbClr val="A4C7E9"/>
            </a:solidFill>
          </a:ln>
          <a:effectLst>
            <a:outerShdw blurRad="63500" sx="102000" sy="102000" algn="ctr" rotWithShape="0">
              <a:prstClr val="black">
                <a:alpha val="40000"/>
              </a:prstClr>
            </a:outerShdw>
          </a:effectLst>
        </p:spPr>
      </p:pic>
      <p:sp>
        <p:nvSpPr>
          <p:cNvPr id="37" name="椭圆 36"/>
          <p:cNvSpPr/>
          <p:nvPr/>
        </p:nvSpPr>
        <p:spPr>
          <a:xfrm>
            <a:off x="911106"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38" name="文本框 37"/>
          <p:cNvSpPr txBox="1"/>
          <p:nvPr/>
        </p:nvSpPr>
        <p:spPr>
          <a:xfrm>
            <a:off x="977251"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39" name="TextBox 46"/>
          <p:cNvSpPr txBox="1">
            <a:spLocks noChangeArrowheads="1"/>
          </p:cNvSpPr>
          <p:nvPr/>
        </p:nvSpPr>
        <p:spPr bwMode="auto">
          <a:xfrm>
            <a:off x="1712022"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0" name="椭圆 39"/>
          <p:cNvSpPr/>
          <p:nvPr/>
        </p:nvSpPr>
        <p:spPr>
          <a:xfrm>
            <a:off x="911106"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1" name="文本框 40"/>
          <p:cNvSpPr txBox="1"/>
          <p:nvPr/>
        </p:nvSpPr>
        <p:spPr>
          <a:xfrm>
            <a:off x="977251" y="4212364"/>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2" name="TextBox 46"/>
          <p:cNvSpPr txBox="1">
            <a:spLocks noChangeArrowheads="1"/>
          </p:cNvSpPr>
          <p:nvPr/>
        </p:nvSpPr>
        <p:spPr bwMode="auto">
          <a:xfrm>
            <a:off x="1712022"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3" name="椭圆 42"/>
          <p:cNvSpPr/>
          <p:nvPr/>
        </p:nvSpPr>
        <p:spPr>
          <a:xfrm>
            <a:off x="4494151" y="2505304"/>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4" name="文本框 43"/>
          <p:cNvSpPr txBox="1"/>
          <p:nvPr/>
        </p:nvSpPr>
        <p:spPr>
          <a:xfrm>
            <a:off x="4560296" y="2573077"/>
            <a:ext cx="534364" cy="460375"/>
          </a:xfrm>
          <a:prstGeom prst="rect">
            <a:avLst/>
          </a:prstGeom>
          <a:noFill/>
        </p:spPr>
        <p:txBody>
          <a:bodyPr wrap="square" rtlCol="0">
            <a:spAutoFit/>
          </a:bodyPr>
          <a:lstStyle/>
          <a:p>
            <a:r>
              <a:rPr lang="zh-CN" altLang="en-US" sz="2400" dirty="0">
                <a:solidFill>
                  <a:srgbClr val="00414D"/>
                </a:solidFill>
                <a:cs typeface="+mn-ea"/>
                <a:sym typeface="+mn-lt"/>
              </a:rPr>
              <a:t>壹</a:t>
            </a:r>
            <a:endParaRPr lang="zh-CN" altLang="en-US" sz="2400" dirty="0">
              <a:solidFill>
                <a:srgbClr val="00414D"/>
              </a:solidFill>
              <a:cs typeface="+mn-ea"/>
              <a:sym typeface="+mn-lt"/>
            </a:endParaRPr>
          </a:p>
        </p:txBody>
      </p:sp>
      <p:sp>
        <p:nvSpPr>
          <p:cNvPr id="45" name="TextBox 46"/>
          <p:cNvSpPr txBox="1">
            <a:spLocks noChangeArrowheads="1"/>
          </p:cNvSpPr>
          <p:nvPr/>
        </p:nvSpPr>
        <p:spPr bwMode="auto">
          <a:xfrm>
            <a:off x="5295067" y="2321682"/>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
        <p:nvSpPr>
          <p:cNvPr id="46" name="椭圆 45"/>
          <p:cNvSpPr/>
          <p:nvPr/>
        </p:nvSpPr>
        <p:spPr>
          <a:xfrm>
            <a:off x="4494151" y="4146496"/>
            <a:ext cx="648182" cy="648182"/>
          </a:xfrm>
          <a:prstGeom prst="ellipse">
            <a:avLst/>
          </a:prstGeom>
          <a:noFill/>
          <a:ln>
            <a:solidFill>
              <a:srgbClr val="0041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47" name="文本框 46"/>
          <p:cNvSpPr txBox="1"/>
          <p:nvPr/>
        </p:nvSpPr>
        <p:spPr>
          <a:xfrm>
            <a:off x="4571819" y="4212659"/>
            <a:ext cx="534364" cy="460375"/>
          </a:xfrm>
          <a:prstGeom prst="rect">
            <a:avLst/>
          </a:prstGeom>
          <a:noFill/>
        </p:spPr>
        <p:txBody>
          <a:bodyPr wrap="square" rtlCol="0">
            <a:spAutoFit/>
          </a:bodyPr>
          <a:lstStyle/>
          <a:p>
            <a:r>
              <a:rPr lang="zh-CN" altLang="en-US" sz="2400" dirty="0">
                <a:solidFill>
                  <a:srgbClr val="00414D"/>
                </a:solidFill>
                <a:cs typeface="+mn-ea"/>
                <a:sym typeface="+mn-lt"/>
              </a:rPr>
              <a:t>贰</a:t>
            </a:r>
            <a:endParaRPr lang="zh-CN" altLang="en-US" sz="2400" dirty="0">
              <a:solidFill>
                <a:srgbClr val="00414D"/>
              </a:solidFill>
              <a:cs typeface="+mn-ea"/>
              <a:sym typeface="+mn-lt"/>
            </a:endParaRPr>
          </a:p>
        </p:txBody>
      </p:sp>
      <p:sp>
        <p:nvSpPr>
          <p:cNvPr id="48" name="TextBox 46"/>
          <p:cNvSpPr txBox="1">
            <a:spLocks noChangeArrowheads="1"/>
          </p:cNvSpPr>
          <p:nvPr/>
        </p:nvSpPr>
        <p:spPr bwMode="auto">
          <a:xfrm>
            <a:off x="5295067" y="3962874"/>
            <a:ext cx="2414434" cy="101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itchFamily="2" charset="-122"/>
              </a:defRPr>
            </a:lvl1pPr>
            <a:lvl2pPr marL="742950" indent="-285750" defTabSz="521970">
              <a:defRPr sz="1300">
                <a:solidFill>
                  <a:schemeClr val="tx1"/>
                </a:solidFill>
                <a:latin typeface="Calibri" panose="020F0502020204030204" charset="0"/>
                <a:ea typeface="宋体" pitchFamily="2" charset="-122"/>
              </a:defRPr>
            </a:lvl2pPr>
            <a:lvl3pPr marL="1143000" indent="-228600" defTabSz="521970">
              <a:defRPr sz="1300">
                <a:solidFill>
                  <a:schemeClr val="tx1"/>
                </a:solidFill>
                <a:latin typeface="Calibri" panose="020F0502020204030204" charset="0"/>
                <a:ea typeface="宋体" pitchFamily="2" charset="-122"/>
              </a:defRPr>
            </a:lvl3pPr>
            <a:lvl4pPr marL="1600200" indent="-228600" defTabSz="521970">
              <a:defRPr sz="1300">
                <a:solidFill>
                  <a:schemeClr val="tx1"/>
                </a:solidFill>
                <a:latin typeface="Calibri" panose="020F0502020204030204" charset="0"/>
                <a:ea typeface="宋体" pitchFamily="2" charset="-122"/>
              </a:defRPr>
            </a:lvl4pPr>
            <a:lvl5pPr marL="2057400" indent="-228600" defTabSz="521970">
              <a:defRPr sz="1300">
                <a:solidFill>
                  <a:schemeClr val="tx1"/>
                </a:solidFill>
                <a:latin typeface="Calibri" panose="020F0502020204030204" charset="0"/>
                <a:ea typeface="宋体"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itchFamily="2" charset="-122"/>
              </a:defRPr>
            </a:lvl9pPr>
          </a:lstStyle>
          <a:p>
            <a:pPr defTabSz="1218565">
              <a:lnSpc>
                <a:spcPts val="2500"/>
              </a:lnSpc>
            </a:pPr>
            <a:r>
              <a:rPr lang="zh-CN" altLang="en-US" sz="1200" dirty="0">
                <a:solidFill>
                  <a:schemeClr val="tx1">
                    <a:lumMod val="85000"/>
                    <a:lumOff val="15000"/>
                  </a:schemeClr>
                </a:solidFill>
                <a:latin typeface="+mn-lt"/>
                <a:ea typeface="+mn-ea"/>
                <a:cs typeface="+mn-ea"/>
                <a:sym typeface="+mn-lt"/>
              </a:rPr>
              <a:t>请在此处添加具体内容，文字尽量言简意赅，简单说明即可，不必过于繁琐，注意板面美观度。</a:t>
            </a:r>
            <a:endParaRPr lang="zh-CN" altLang="en-US" sz="1200" dirty="0">
              <a:solidFill>
                <a:schemeClr val="tx1">
                  <a:lumMod val="85000"/>
                  <a:lumOff val="15000"/>
                </a:schemeClr>
              </a:solidFill>
              <a:latin typeface="+mn-lt"/>
              <a:ea typeface="+mn-ea"/>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up)">
                                      <p:cBhvr>
                                        <p:cTn id="21" dur="500"/>
                                        <p:tgtEl>
                                          <p:spTgt spid="3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par>
                          <p:cTn id="25" fill="hold">
                            <p:stCondLst>
                              <p:cond delay="500"/>
                            </p:stCondLst>
                            <p:childTnLst>
                              <p:par>
                                <p:cTn id="26" presetID="14" presetClass="entr" presetSubtype="5"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randombar(vertical)">
                                      <p:cBhvr>
                                        <p:cTn id="28" dur="75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up)">
                                      <p:cBhvr>
                                        <p:cTn id="33" dur="500"/>
                                        <p:tgtEl>
                                          <p:spTgt spid="4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500"/>
                                        <p:tgtEl>
                                          <p:spTgt spid="41"/>
                                        </p:tgtEl>
                                      </p:cBhvr>
                                    </p:animEffect>
                                  </p:childTnLst>
                                </p:cTn>
                              </p:par>
                            </p:childTnLst>
                          </p:cTn>
                        </p:par>
                        <p:par>
                          <p:cTn id="37" fill="hold">
                            <p:stCondLst>
                              <p:cond delay="500"/>
                            </p:stCondLst>
                            <p:childTnLst>
                              <p:par>
                                <p:cTn id="38" presetID="14" presetClass="entr" presetSubtype="5"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randombar(vertical)">
                                      <p:cBhvr>
                                        <p:cTn id="40" dur="75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50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500"/>
                                        <p:tgtEl>
                                          <p:spTgt spid="44"/>
                                        </p:tgtEl>
                                      </p:cBhvr>
                                    </p:animEffect>
                                  </p:childTnLst>
                                </p:cTn>
                              </p:par>
                            </p:childTnLst>
                          </p:cTn>
                        </p:par>
                        <p:par>
                          <p:cTn id="49" fill="hold">
                            <p:stCondLst>
                              <p:cond delay="500"/>
                            </p:stCondLst>
                            <p:childTnLst>
                              <p:par>
                                <p:cTn id="50" presetID="14" presetClass="entr" presetSubtype="5"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randombar(vertical)">
                                      <p:cBhvr>
                                        <p:cTn id="52" dur="75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up)">
                                      <p:cBhvr>
                                        <p:cTn id="57" dur="500"/>
                                        <p:tgtEl>
                                          <p:spTgt spid="4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up)">
                                      <p:cBhvr>
                                        <p:cTn id="60" dur="500"/>
                                        <p:tgtEl>
                                          <p:spTgt spid="47"/>
                                        </p:tgtEl>
                                      </p:cBhvr>
                                    </p:animEffect>
                                  </p:childTnLst>
                                </p:cTn>
                              </p:par>
                            </p:childTnLst>
                          </p:cTn>
                        </p:par>
                        <p:par>
                          <p:cTn id="61" fill="hold">
                            <p:stCondLst>
                              <p:cond delay="500"/>
                            </p:stCondLst>
                            <p:childTnLst>
                              <p:par>
                                <p:cTn id="62" presetID="14" presetClass="entr" presetSubtype="5"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vertical)">
                                      <p:cBhvr>
                                        <p:cTn id="64" dur="75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down)">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p:bldP spid="39" grpId="0"/>
      <p:bldP spid="40" grpId="0" bldLvl="0" animBg="1"/>
      <p:bldP spid="41" grpId="0"/>
      <p:bldP spid="42" grpId="0"/>
      <p:bldP spid="43" grpId="0" bldLvl="0" animBg="1"/>
      <p:bldP spid="44" grpId="0"/>
      <p:bldP spid="45" grpId="0"/>
      <p:bldP spid="46" grpId="0" bldLvl="0" animBg="1"/>
      <p:bldP spid="47" grpId="0"/>
      <p:bldP spid="48"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zh-CN" altLang="zh-CN" sz="2800" dirty="0">
                  <a:effectLst/>
                  <a:latin typeface="+mn-lt"/>
                  <a:ea typeface="+mn-ea"/>
                  <a:cs typeface="+mn-ea"/>
                  <a:sym typeface="+mn-lt"/>
                </a:rPr>
                <a:t>未来工作计划</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肆</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pic>
        <p:nvPicPr>
          <p:cNvPr id="7" name="图片 6"/>
          <p:cNvPicPr>
            <a:picLocks noChangeAspect="1"/>
          </p:cNvPicPr>
          <p:nvPr/>
        </p:nvPicPr>
        <p:blipFill rotWithShape="1">
          <a:blip r:embed="rId6" cstate="screen"/>
          <a:srcRect/>
          <a:stretch>
            <a:fillRect/>
          </a:stretch>
        </p:blipFill>
        <p:spPr>
          <a:xfrm>
            <a:off x="130176" y="2273722"/>
            <a:ext cx="3952240" cy="3801078"/>
          </a:xfrm>
          <a:prstGeom prst="rect">
            <a:avLst/>
          </a:prstGeom>
        </p:spPr>
      </p:pic>
      <p:grpSp>
        <p:nvGrpSpPr>
          <p:cNvPr id="14" name="组合 13"/>
          <p:cNvGrpSpPr/>
          <p:nvPr userDrawn="1"/>
        </p:nvGrpSpPr>
        <p:grpSpPr>
          <a:xfrm>
            <a:off x="3476081" y="2378285"/>
            <a:ext cx="337607" cy="751857"/>
            <a:chOff x="6671592" y="4919678"/>
            <a:chExt cx="508647" cy="1132765"/>
          </a:xfrm>
        </p:grpSpPr>
        <p:pic>
          <p:nvPicPr>
            <p:cNvPr id="16" name="图片 15"/>
            <p:cNvPicPr>
              <a:picLocks noChangeAspect="1"/>
            </p:cNvPicPr>
            <p:nvPr/>
          </p:nvPicPr>
          <p:blipFill rotWithShape="1">
            <a:blip r:embed="rId7" cstate="screen"/>
            <a:srcRect/>
            <a:stretch>
              <a:fillRect/>
            </a:stretch>
          </p:blipFill>
          <p:spPr>
            <a:xfrm>
              <a:off x="6671592" y="4919678"/>
              <a:ext cx="508647" cy="1132765"/>
            </a:xfrm>
            <a:prstGeom prst="rect">
              <a:avLst/>
            </a:prstGeom>
          </p:spPr>
        </p:pic>
        <p:sp>
          <p:nvSpPr>
            <p:cNvPr id="17" name="文本框 16"/>
            <p:cNvSpPr txBox="1"/>
            <p:nvPr/>
          </p:nvSpPr>
          <p:spPr>
            <a:xfrm>
              <a:off x="6754750" y="4978228"/>
              <a:ext cx="342331" cy="973777"/>
            </a:xfrm>
            <a:prstGeom prst="rect">
              <a:avLst/>
            </a:prstGeom>
            <a:noFill/>
          </p:spPr>
          <p:txBody>
            <a:bodyPr wrap="square" rtlCol="0">
              <a:spAutoFit/>
            </a:bodyPr>
            <a:lstStyle/>
            <a:p>
              <a:pPr algn="ctr"/>
              <a:r>
                <a:rPr lang="zh-CN" altLang="en-US" sz="1200" dirty="0">
                  <a:solidFill>
                    <a:schemeClr val="bg1"/>
                  </a:solidFill>
                  <a:cs typeface="+mn-ea"/>
                  <a:sym typeface="+mn-lt"/>
                </a:rPr>
                <a:t>中国风</a:t>
              </a:r>
              <a:endParaRPr lang="zh-CN" altLang="en-US" sz="1200" dirty="0">
                <a:solidFill>
                  <a:schemeClr val="bg1"/>
                </a:solidFill>
                <a:cs typeface="+mn-ea"/>
                <a:sym typeface="+mn-lt"/>
              </a:endParaRPr>
            </a:p>
          </p:txBody>
        </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1"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2"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3"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4" cstate="screen"/>
          <a:srcRect/>
          <a:stretch>
            <a:fillRect/>
          </a:stretch>
        </p:blipFill>
        <p:spPr>
          <a:xfrm>
            <a:off x="8110855" y="3503295"/>
            <a:ext cx="4200525" cy="3354705"/>
          </a:xfrm>
          <a:prstGeom prst="rect">
            <a:avLst/>
          </a:prstGeom>
        </p:spPr>
      </p:pic>
      <p:sp>
        <p:nvSpPr>
          <p:cNvPr id="10" name="文本框 9"/>
          <p:cNvSpPr txBox="1"/>
          <p:nvPr/>
        </p:nvSpPr>
        <p:spPr>
          <a:xfrm>
            <a:off x="2557145" y="2181225"/>
            <a:ext cx="7335520" cy="1322070"/>
          </a:xfrm>
          <a:prstGeom prst="rect">
            <a:avLst/>
          </a:prstGeom>
          <a:noFill/>
        </p:spPr>
        <p:txBody>
          <a:bodyPr wrap="square" rtlCol="0">
            <a:spAutoFit/>
          </a:bodyPr>
          <a:lstStyle/>
          <a:p>
            <a:pPr algn="dist"/>
            <a:r>
              <a:rPr lang="zh-CN" altLang="en-US" sz="8000">
                <a:solidFill>
                  <a:srgbClr val="00414D"/>
                </a:solidFill>
                <a:cs typeface="+mn-ea"/>
                <a:sym typeface="+mn-lt"/>
              </a:rPr>
              <a:t>Thank</a:t>
            </a:r>
            <a:r>
              <a:rPr lang="en-US" altLang="zh-CN" sz="8000">
                <a:solidFill>
                  <a:srgbClr val="00414D"/>
                </a:solidFill>
                <a:cs typeface="+mn-ea"/>
                <a:sym typeface="+mn-lt"/>
              </a:rPr>
              <a:t> you!</a:t>
            </a:r>
            <a:endParaRPr lang="en-US" altLang="zh-CN" sz="8000">
              <a:solidFill>
                <a:srgbClr val="00414D"/>
              </a:solidFill>
              <a:cs typeface="+mn-ea"/>
              <a:sym typeface="+mn-lt"/>
            </a:endParaRPr>
          </a:p>
        </p:txBody>
      </p:sp>
      <p:pic>
        <p:nvPicPr>
          <p:cNvPr id="7" name="图片 6" descr="555555555555555555555f"/>
          <p:cNvPicPr>
            <a:picLocks noChangeAspect="1"/>
          </p:cNvPicPr>
          <p:nvPr/>
        </p:nvPicPr>
        <p:blipFill>
          <a:blip r:embed="rId5" cstate="screen"/>
          <a:srcRect/>
          <a:stretch>
            <a:fillRect/>
          </a:stretch>
        </p:blipFill>
        <p:spPr>
          <a:xfrm>
            <a:off x="5214620" y="3084195"/>
            <a:ext cx="2208530" cy="20720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56200"/>
            <a:ext cx="3671570" cy="162433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strVal val="#ppt_w*0.70"/>
                                          </p:val>
                                        </p:tav>
                                        <p:tav tm="100000">
                                          <p:val>
                                            <p:strVal val="#ppt_w"/>
                                          </p:val>
                                        </p:tav>
                                      </p:tavLst>
                                    </p:anim>
                                    <p:anim calcmode="lin" valueType="num">
                                      <p:cBhvr>
                                        <p:cTn id="29" dur="1000" fill="hold"/>
                                        <p:tgtEl>
                                          <p:spTgt spid="4"/>
                                        </p:tgtEl>
                                        <p:attrNameLst>
                                          <p:attrName>ppt_h</p:attrName>
                                        </p:attrNameLst>
                                      </p:cBhvr>
                                      <p:tavLst>
                                        <p:tav tm="0">
                                          <p:val>
                                            <p:strVal val="#ppt_h"/>
                                          </p:val>
                                        </p:tav>
                                        <p:tav tm="100000">
                                          <p:val>
                                            <p:strVal val="#ppt_h"/>
                                          </p:val>
                                        </p:tav>
                                      </p:tavLst>
                                    </p:anim>
                                    <p:animEffect transition="in" filter="fade">
                                      <p:cBhvr>
                                        <p:cTn id="30" dur="10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0.70"/>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20" name="文本框 19"/>
          <p:cNvSpPr txBox="1"/>
          <p:nvPr/>
        </p:nvSpPr>
        <p:spPr>
          <a:xfrm>
            <a:off x="5255347" y="879866"/>
            <a:ext cx="2486923" cy="398780"/>
          </a:xfrm>
          <a:prstGeom prst="rect">
            <a:avLst/>
          </a:prstGeom>
          <a:solidFill>
            <a:srgbClr val="00414D"/>
          </a:solidFill>
          <a:ln>
            <a:noFill/>
          </a:ln>
        </p:spPr>
        <p:txBody>
          <a:bodyPr wrap="square" rtlCol="0">
            <a:spAutoFit/>
          </a:bodyPr>
          <a:lstStyle/>
          <a:p>
            <a:pPr eaLnBrk="1" hangingPunct="1">
              <a:lnSpc>
                <a:spcPct val="100000"/>
              </a:lnSpc>
              <a:spcBef>
                <a:spcPct val="0"/>
              </a:spcBef>
              <a:buFontTx/>
              <a:buNone/>
            </a:pPr>
            <a:r>
              <a:rPr lang="en-US" altLang="zh-CN" sz="2000" dirty="0">
                <a:solidFill>
                  <a:schemeClr val="bg1"/>
                </a:solidFill>
                <a:cs typeface="+mn-ea"/>
                <a:sym typeface="+mn-lt"/>
              </a:rPr>
              <a:t>LB</a:t>
            </a:r>
            <a:r>
              <a:rPr lang="zh-CN" altLang="en-US" sz="2000" dirty="0">
                <a:solidFill>
                  <a:schemeClr val="bg1"/>
                </a:solidFill>
                <a:cs typeface="+mn-ea"/>
                <a:sym typeface="+mn-lt"/>
              </a:rPr>
              <a:t>工作总结</a:t>
            </a:r>
            <a:endParaRPr lang="zh-CN" altLang="en-US" sz="2000" dirty="0">
              <a:solidFill>
                <a:schemeClr val="bg1"/>
              </a:solidFill>
              <a:cs typeface="+mn-ea"/>
              <a:sym typeface="+mn-lt"/>
            </a:endParaRPr>
          </a:p>
        </p:txBody>
      </p:sp>
      <p:sp>
        <p:nvSpPr>
          <p:cNvPr id="4" name="文本框 3"/>
          <p:cNvSpPr txBox="1"/>
          <p:nvPr/>
        </p:nvSpPr>
        <p:spPr>
          <a:xfrm>
            <a:off x="5255260" y="1655445"/>
            <a:ext cx="6816090" cy="2676525"/>
          </a:xfrm>
          <a:prstGeom prst="rect">
            <a:avLst/>
          </a:prstGeom>
          <a:noFill/>
        </p:spPr>
        <p:txBody>
          <a:bodyPr wrap="square" rtlCol="0">
            <a:spAutoFit/>
          </a:bodyPr>
          <a:lstStyle/>
          <a:p>
            <a:pPr algn="l">
              <a:lnSpc>
                <a:spcPct val="200000"/>
              </a:lnSpc>
            </a:pPr>
            <a:r>
              <a:rPr lang="zh-CN" altLang="en-US" sz="1200" kern="0" dirty="0">
                <a:cs typeface="+mn-ea"/>
                <a:sym typeface="+mn-lt"/>
              </a:rPr>
              <a:t>主要负责</a:t>
            </a:r>
            <a:r>
              <a:rPr lang="en-US" altLang="zh-CN" sz="1200" kern="0" dirty="0">
                <a:cs typeface="+mn-ea"/>
                <a:sym typeface="+mn-lt"/>
              </a:rPr>
              <a:t>Order</a:t>
            </a:r>
            <a:r>
              <a:rPr lang="zh-CN" altLang="en-US" sz="1200" kern="0" dirty="0">
                <a:cs typeface="+mn-ea"/>
                <a:sym typeface="+mn-lt"/>
              </a:rPr>
              <a:t>，</a:t>
            </a:r>
            <a:r>
              <a:rPr lang="en-US" altLang="zh-CN" sz="1200" kern="0" dirty="0">
                <a:cs typeface="+mn-ea"/>
                <a:sym typeface="+mn-lt"/>
              </a:rPr>
              <a:t>Protector</a:t>
            </a:r>
            <a:r>
              <a:rPr lang="zh-CN" altLang="en-US" sz="1200" kern="0" dirty="0">
                <a:cs typeface="+mn-ea"/>
                <a:sym typeface="+mn-lt"/>
              </a:rPr>
              <a:t>，Asset的出入金，</a:t>
            </a:r>
            <a:r>
              <a:rPr lang="en-US" altLang="zh-CN" sz="1200" kern="0" dirty="0">
                <a:cs typeface="+mn-ea"/>
                <a:sym typeface="+mn-lt"/>
              </a:rPr>
              <a:t>Sign in&amp;out</a:t>
            </a:r>
            <a:r>
              <a:rPr lang="zh-CN" altLang="en-US" sz="1200" kern="0" dirty="0">
                <a:cs typeface="+mn-ea"/>
                <a:sym typeface="+mn-lt"/>
              </a:rPr>
              <a:t>，</a:t>
            </a:r>
            <a:r>
              <a:rPr lang="en-US" altLang="zh-CN" sz="1200" kern="0" dirty="0">
                <a:cs typeface="+mn-ea"/>
                <a:sym typeface="+mn-lt"/>
              </a:rPr>
              <a:t>LaunchView</a:t>
            </a:r>
            <a:r>
              <a:rPr lang="zh-CN" altLang="en-US" sz="1200" kern="0" dirty="0">
                <a:cs typeface="+mn-ea"/>
                <a:sym typeface="+mn-lt"/>
              </a:rPr>
              <a:t>，</a:t>
            </a:r>
            <a:r>
              <a:rPr lang="en-US" altLang="zh-CN" sz="1200" kern="0" dirty="0">
                <a:cs typeface="+mn-ea"/>
                <a:sym typeface="+mn-lt"/>
              </a:rPr>
              <a:t>WebSocket</a:t>
            </a:r>
            <a:r>
              <a:rPr lang="zh-CN" altLang="en-US" sz="1200" kern="0" dirty="0">
                <a:cs typeface="+mn-ea"/>
                <a:sym typeface="+mn-lt"/>
              </a:rPr>
              <a:t>的断线重连的处理。</a:t>
            </a:r>
            <a:endParaRPr lang="zh-CN" altLang="en-US" sz="1200" kern="0" dirty="0">
              <a:cs typeface="+mn-ea"/>
              <a:sym typeface="+mn-lt"/>
            </a:endParaRPr>
          </a:p>
          <a:p>
            <a:pPr algn="l">
              <a:lnSpc>
                <a:spcPct val="200000"/>
              </a:lnSpc>
            </a:pPr>
            <a:r>
              <a:rPr lang="zh-CN" altLang="en-US" sz="1200" kern="0" dirty="0">
                <a:cs typeface="+mn-ea"/>
                <a:sym typeface="+mn-lt"/>
              </a:rPr>
              <a:t>Little Bee的页面和接口对接的任务中，主要做的是Order模块以及Asset的出入金，Order模块主要有列表、详情、实时报价、Order Close、Order Remove、Order Modify、Add Price Alert、获取Symbol信息后的联动处理；</a:t>
            </a:r>
            <a:r>
              <a:rPr lang="en-US" altLang="zh-CN" sz="1200" kern="0" dirty="0">
                <a:cs typeface="+mn-ea"/>
                <a:sym typeface="+mn-lt"/>
              </a:rPr>
              <a:t>Protector</a:t>
            </a:r>
            <a:r>
              <a:rPr lang="zh-CN" altLang="en-US" sz="1200" kern="0" dirty="0">
                <a:cs typeface="+mn-ea"/>
                <a:sym typeface="+mn-lt"/>
              </a:rPr>
              <a:t>，即Order&amp;Trade的底部信息栏，也存在于</a:t>
            </a:r>
            <a:r>
              <a:rPr lang="en-US" altLang="zh-CN" sz="1200" kern="0" dirty="0">
                <a:cs typeface="+mn-ea"/>
                <a:sym typeface="+mn-lt"/>
              </a:rPr>
              <a:t>Trade</a:t>
            </a:r>
            <a:r>
              <a:rPr lang="zh-CN" altLang="en-US" sz="1200" kern="0" dirty="0">
                <a:cs typeface="+mn-ea"/>
                <a:sym typeface="+mn-lt"/>
              </a:rPr>
              <a:t>下单页。开发期间，有对Protector做输入联动的处理，通过添加启动页实现项目启动的配置初始化，对EventBus的监听做销毁处理，以及对MTToken失效重连的处理。</a:t>
            </a:r>
            <a:endParaRPr lang="zh-CN" altLang="en-US" sz="1200" kern="0" dirty="0">
              <a:cs typeface="+mn-ea"/>
              <a:sym typeface="+mn-lt"/>
            </a:endParaRPr>
          </a:p>
        </p:txBody>
      </p:sp>
      <p:pic>
        <p:nvPicPr>
          <p:cNvPr id="3" name="图片 2" descr="C:/Users/ADMINI~1/AppData/Local/Temp/picturecompress_20210121160213/output_1.pngoutput_1"/>
          <p:cNvPicPr>
            <a:picLocks noChangeAspect="1"/>
          </p:cNvPicPr>
          <p:nvPr/>
        </p:nvPicPr>
        <p:blipFill>
          <a:blip r:embed="rId6" cstate="screen"/>
          <a:stretch>
            <a:fillRect/>
          </a:stretch>
        </p:blipFill>
        <p:spPr>
          <a:xfrm>
            <a:off x="301625" y="2092960"/>
            <a:ext cx="4802505" cy="306895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9" name="文本框 8"/>
          <p:cNvSpPr txBox="1"/>
          <p:nvPr/>
        </p:nvSpPr>
        <p:spPr>
          <a:xfrm>
            <a:off x="1961304" y="4508626"/>
            <a:ext cx="1097597" cy="368300"/>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0" name="文本框 9"/>
          <p:cNvSpPr txBox="1"/>
          <p:nvPr/>
        </p:nvSpPr>
        <p:spPr>
          <a:xfrm>
            <a:off x="1248333" y="502287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1" name="文本框 10"/>
          <p:cNvSpPr txBox="1"/>
          <p:nvPr/>
        </p:nvSpPr>
        <p:spPr>
          <a:xfrm>
            <a:off x="5547525" y="4514201"/>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2" name="文本框 11"/>
          <p:cNvSpPr txBox="1"/>
          <p:nvPr/>
        </p:nvSpPr>
        <p:spPr>
          <a:xfrm>
            <a:off x="4834554" y="5028445"/>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sp>
        <p:nvSpPr>
          <p:cNvPr id="15" name="文本框 14"/>
          <p:cNvSpPr txBox="1"/>
          <p:nvPr/>
        </p:nvSpPr>
        <p:spPr>
          <a:xfrm>
            <a:off x="9509007" y="4518786"/>
            <a:ext cx="1097597" cy="382587"/>
          </a:xfrm>
          <a:prstGeom prst="rect">
            <a:avLst/>
          </a:prstGeom>
          <a:solidFill>
            <a:srgbClr val="00414D"/>
          </a:solidFill>
        </p:spPr>
        <p:txBody>
          <a:bodyPr wrap="square" rtlCol="0">
            <a:spAutoFit/>
          </a:bodyPr>
          <a:lstStyle/>
          <a:p>
            <a:r>
              <a:rPr lang="zh-CN" altLang="en-US" dirty="0">
                <a:solidFill>
                  <a:schemeClr val="bg1"/>
                </a:solidFill>
                <a:cs typeface="+mn-ea"/>
                <a:sym typeface="+mn-lt"/>
              </a:rPr>
              <a:t>添加标题</a:t>
            </a:r>
            <a:endParaRPr lang="zh-CN" altLang="en-US" dirty="0">
              <a:solidFill>
                <a:schemeClr val="bg1"/>
              </a:solidFill>
              <a:cs typeface="+mn-ea"/>
              <a:sym typeface="+mn-lt"/>
            </a:endParaRPr>
          </a:p>
        </p:txBody>
      </p:sp>
      <p:sp>
        <p:nvSpPr>
          <p:cNvPr id="16" name="文本框 15"/>
          <p:cNvSpPr txBox="1"/>
          <p:nvPr/>
        </p:nvSpPr>
        <p:spPr>
          <a:xfrm>
            <a:off x="8796036" y="5033030"/>
            <a:ext cx="2523538" cy="9836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cs typeface="+mn-ea"/>
                <a:sym typeface="+mn-lt"/>
              </a:rPr>
              <a:t>单击此处添加文本单击此处添加文本单击此处添加文本</a:t>
            </a:r>
            <a:endParaRPr lang="zh-CN" altLang="en-US" sz="1400" dirty="0">
              <a:solidFill>
                <a:schemeClr val="tx1">
                  <a:lumMod val="75000"/>
                  <a:lumOff val="25000"/>
                </a:schemeClr>
              </a:solidFill>
              <a:cs typeface="+mn-ea"/>
              <a:sym typeface="+mn-lt"/>
            </a:endParaRPr>
          </a:p>
          <a:p>
            <a:endParaRPr lang="zh-CN" altLang="en-US" sz="1400" dirty="0">
              <a:solidFill>
                <a:schemeClr val="tx1">
                  <a:lumMod val="75000"/>
                  <a:lumOff val="25000"/>
                </a:schemeClr>
              </a:solidFill>
              <a:cs typeface="+mn-ea"/>
              <a:sym typeface="+mn-lt"/>
            </a:endParaRPr>
          </a:p>
        </p:txBody>
      </p:sp>
      <p:pic>
        <p:nvPicPr>
          <p:cNvPr id="17" name="图片 16"/>
          <p:cNvPicPr>
            <a:picLocks noChangeAspect="1"/>
          </p:cNvPicPr>
          <p:nvPr/>
        </p:nvPicPr>
        <p:blipFill>
          <a:blip r:embed="rId6" cstate="screen"/>
          <a:stretch>
            <a:fillRect/>
          </a:stretch>
        </p:blipFill>
        <p:spPr>
          <a:xfrm>
            <a:off x="1058545" y="1569085"/>
            <a:ext cx="2595880" cy="2595880"/>
          </a:xfrm>
          <a:prstGeom prst="rect">
            <a:avLst/>
          </a:prstGeom>
        </p:spPr>
      </p:pic>
      <p:grpSp>
        <p:nvGrpSpPr>
          <p:cNvPr id="18" name="组合 17"/>
          <p:cNvGrpSpPr/>
          <p:nvPr/>
        </p:nvGrpSpPr>
        <p:grpSpPr>
          <a:xfrm>
            <a:off x="4660900" y="1431290"/>
            <a:ext cx="2869565" cy="2872105"/>
            <a:chOff x="3998169" y="3342421"/>
            <a:chExt cx="2554705" cy="2554705"/>
          </a:xfrm>
        </p:grpSpPr>
        <p:sp>
          <p:nvSpPr>
            <p:cNvPr id="19" name="椭圆 18"/>
            <p:cNvSpPr/>
            <p:nvPr/>
          </p:nvSpPr>
          <p:spPr>
            <a:xfrm>
              <a:off x="4462049" y="3799577"/>
              <a:ext cx="1653840" cy="1653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1" name="图片 20"/>
            <p:cNvPicPr>
              <a:picLocks noChangeAspect="1"/>
            </p:cNvPicPr>
            <p:nvPr/>
          </p:nvPicPr>
          <p:blipFill>
            <a:blip r:embed="rId7" cstate="screen"/>
            <a:stretch>
              <a:fillRect/>
            </a:stretch>
          </p:blipFill>
          <p:spPr>
            <a:xfrm>
              <a:off x="3998169" y="3342421"/>
              <a:ext cx="2554705" cy="2554705"/>
            </a:xfrm>
            <a:prstGeom prst="rect">
              <a:avLst/>
            </a:prstGeom>
          </p:spPr>
        </p:pic>
      </p:grpSp>
      <p:pic>
        <p:nvPicPr>
          <p:cNvPr id="22" name="图片 21" descr="C:/Users/ADMINI~1/AppData/Local/Temp/picturecompress_20210121155915/output_1.pngoutput_1"/>
          <p:cNvPicPr>
            <a:picLocks noChangeAspect="1"/>
          </p:cNvPicPr>
          <p:nvPr/>
        </p:nvPicPr>
        <p:blipFill>
          <a:blip r:embed="rId8" cstate="screen"/>
          <a:stretch>
            <a:fillRect/>
          </a:stretch>
        </p:blipFill>
        <p:spPr>
          <a:xfrm>
            <a:off x="8623935" y="1441450"/>
            <a:ext cx="2867025" cy="286702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53" presetClass="entr" presetSubtype="16"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Effect transition="in" filter="fade">
                                      <p:cBhvr>
                                        <p:cTn id="45" dur="500"/>
                                        <p:tgtEl>
                                          <p:spTgt spid="18"/>
                                        </p:tgtEl>
                                      </p:cBhvr>
                                    </p:animEffect>
                                  </p:childTnLst>
                                </p:cTn>
                              </p:par>
                              <p:par>
                                <p:cTn id="46" presetID="53" presetClass="entr" presetSubtype="16"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Effect transition="in" filter="fade">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1" grpId="0" bldLvl="0" animBg="1"/>
      <p:bldP spid="12" grpId="0"/>
      <p:bldP spid="15" grpId="0" bldLvl="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20000"/>
                </a:lnSpc>
              </a:pPr>
              <a:r>
                <a:rPr lang="zh-CN" altLang="en-US" sz="2800" spc="300" dirty="0">
                  <a:solidFill>
                    <a:schemeClr val="tx1"/>
                  </a:solidFill>
                  <a:effectLst/>
                  <a:latin typeface="+mn-lt"/>
                  <a:ea typeface="+mn-ea"/>
                  <a:cs typeface="+mn-ea"/>
                  <a:sym typeface="+mn-lt"/>
                </a:rPr>
                <a:t>项目工作总结</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壹</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sp>
        <p:nvSpPr>
          <p:cNvPr id="3" name="矩形 2"/>
          <p:cNvSpPr/>
          <p:nvPr/>
        </p:nvSpPr>
        <p:spPr>
          <a:xfrm>
            <a:off x="2681605" y="2152015"/>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14" name="矩形 13"/>
          <p:cNvSpPr/>
          <p:nvPr/>
        </p:nvSpPr>
        <p:spPr>
          <a:xfrm>
            <a:off x="2681605" y="2868930"/>
            <a:ext cx="8620125"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sp>
        <p:nvSpPr>
          <p:cNvPr id="32" name="矩形 31"/>
          <p:cNvSpPr/>
          <p:nvPr/>
        </p:nvSpPr>
        <p:spPr>
          <a:xfrm>
            <a:off x="2681605" y="4324350"/>
            <a:ext cx="2386330" cy="460375"/>
          </a:xfrm>
          <a:prstGeom prst="rect">
            <a:avLst/>
          </a:prstGeom>
          <a:effectLst/>
        </p:spPr>
        <p:txBody>
          <a:bodyPr wrap="square">
            <a:spAutoFit/>
          </a:bodyPr>
          <a:lstStyle/>
          <a:p>
            <a:pPr algn="dist"/>
            <a:r>
              <a:rPr lang="zh-CN" altLang="en-US" sz="2400">
                <a:solidFill>
                  <a:schemeClr val="tx1">
                    <a:lumMod val="75000"/>
                    <a:lumOff val="25000"/>
                  </a:schemeClr>
                </a:solidFill>
                <a:cs typeface="+mn-ea"/>
                <a:sym typeface="+mn-lt"/>
              </a:rPr>
              <a:t>输入标题</a:t>
            </a:r>
            <a:endParaRPr lang="zh-CN" altLang="en-US" sz="2400">
              <a:solidFill>
                <a:schemeClr val="tx1">
                  <a:lumMod val="75000"/>
                  <a:lumOff val="25000"/>
                </a:schemeClr>
              </a:solidFill>
              <a:cs typeface="+mn-ea"/>
              <a:sym typeface="+mn-lt"/>
            </a:endParaRPr>
          </a:p>
        </p:txBody>
      </p:sp>
      <p:sp>
        <p:nvSpPr>
          <p:cNvPr id="37" name="矩形 36"/>
          <p:cNvSpPr/>
          <p:nvPr/>
        </p:nvSpPr>
        <p:spPr>
          <a:xfrm>
            <a:off x="2681605" y="4937125"/>
            <a:ext cx="8550910" cy="787523"/>
          </a:xfrm>
          <a:prstGeom prst="rect">
            <a:avLst/>
          </a:prstGeom>
          <a:effectLst/>
        </p:spPr>
        <p:txBody>
          <a:bodyPr wrap="square">
            <a:spAutoFit/>
          </a:bodyPr>
          <a:lstStyle/>
          <a:p>
            <a:pPr>
              <a:lnSpc>
                <a:spcPct val="150000"/>
              </a:lnSpc>
            </a:pPr>
            <a:r>
              <a:rPr lang="zh-CN" altLang="en-US" sz="1600">
                <a:solidFill>
                  <a:schemeClr val="tx1">
                    <a:lumMod val="75000"/>
                    <a:lumOff val="25000"/>
                  </a:schemeClr>
                </a:solidFill>
                <a:cs typeface="+mn-ea"/>
                <a:sym typeface="+mn-lt"/>
              </a:rPr>
              <a:t>点击文本框即可进行编辑输入相关内容点击文本框即可进行编辑点击文本框即可进行编辑输入相关内容点击文本框即可进行编辑</a:t>
            </a:r>
            <a:endParaRPr lang="zh-CN" altLang="en-US" sz="1600">
              <a:solidFill>
                <a:schemeClr val="tx1">
                  <a:lumMod val="75000"/>
                  <a:lumOff val="25000"/>
                </a:schemeClr>
              </a:solidFill>
              <a:cs typeface="+mn-ea"/>
              <a:sym typeface="+mn-lt"/>
            </a:endParaRPr>
          </a:p>
        </p:txBody>
      </p:sp>
      <p:pic>
        <p:nvPicPr>
          <p:cNvPr id="41" name="图片 40"/>
          <p:cNvPicPr>
            <a:picLocks noChangeAspect="1"/>
          </p:cNvPicPr>
          <p:nvPr/>
        </p:nvPicPr>
        <p:blipFill>
          <a:blip r:embed="rId6" cstate="screen"/>
          <a:stretch>
            <a:fillRect/>
          </a:stretch>
        </p:blipFill>
        <p:spPr>
          <a:xfrm>
            <a:off x="512445" y="1721485"/>
            <a:ext cx="1663065" cy="2159635"/>
          </a:xfrm>
          <a:prstGeom prst="rect">
            <a:avLst/>
          </a:prstGeom>
        </p:spPr>
      </p:pic>
      <p:pic>
        <p:nvPicPr>
          <p:cNvPr id="42" name="图片 41"/>
          <p:cNvPicPr>
            <a:picLocks noChangeAspect="1"/>
          </p:cNvPicPr>
          <p:nvPr/>
        </p:nvPicPr>
        <p:blipFill>
          <a:blip r:embed="rId6" cstate="screen"/>
          <a:stretch>
            <a:fillRect/>
          </a:stretch>
        </p:blipFill>
        <p:spPr>
          <a:xfrm>
            <a:off x="512445" y="4060190"/>
            <a:ext cx="1663065" cy="215963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circle(in)">
                                      <p:cBhvr>
                                        <p:cTn id="41" dur="20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circle(in)">
                                      <p:cBhvr>
                                        <p:cTn id="46"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4" grpId="0" bldLvl="0" animBg="1"/>
      <p:bldP spid="32" grpId="0" bldLvl="0" animBg="1"/>
      <p:bldP spid="3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cstate="screen"/>
          <a:stretch>
            <a:fillRect/>
          </a:stretch>
        </a:blipFill>
        <a:effectLst/>
      </p:bgPr>
    </p:bg>
    <p:spTree>
      <p:nvGrpSpPr>
        <p:cNvPr id="1" name=""/>
        <p:cNvGrpSpPr/>
        <p:nvPr/>
      </p:nvGrpSpPr>
      <p:grpSpPr>
        <a:xfrm>
          <a:off x="0" y="0"/>
          <a:ext cx="0" cy="0"/>
          <a:chOff x="0" y="0"/>
          <a:chExt cx="0" cy="0"/>
        </a:xfrm>
      </p:grpSpPr>
      <p:pic>
        <p:nvPicPr>
          <p:cNvPr id="2" name="图片 1" descr="C:/Users/ADMINI~1/AppData/Local/Temp/picturecompress_20210121151708/output_1.pngoutput_1"/>
          <p:cNvPicPr>
            <a:picLocks noChangeAspect="1"/>
          </p:cNvPicPr>
          <p:nvPr/>
        </p:nvPicPr>
        <p:blipFill>
          <a:blip r:embed="rId2" cstate="screen"/>
          <a:stretch>
            <a:fillRect/>
          </a:stretch>
        </p:blipFill>
        <p:spPr>
          <a:xfrm>
            <a:off x="0" y="-78105"/>
            <a:ext cx="10057765" cy="5028565"/>
          </a:xfrm>
          <a:prstGeom prst="rect">
            <a:avLst/>
          </a:prstGeom>
        </p:spPr>
      </p:pic>
      <p:pic>
        <p:nvPicPr>
          <p:cNvPr id="4" name="图片 3" descr="C:/Users/ADMINI~1/AppData/Local/Temp/picturecompress_20210121151840/output_1.pngoutput_1"/>
          <p:cNvPicPr>
            <a:picLocks noChangeAspect="1"/>
          </p:cNvPicPr>
          <p:nvPr/>
        </p:nvPicPr>
        <p:blipFill>
          <a:blip r:embed="rId3" cstate="screen"/>
          <a:srcRect/>
          <a:stretch>
            <a:fillRect/>
          </a:stretch>
        </p:blipFill>
        <p:spPr>
          <a:xfrm>
            <a:off x="922655" y="1173480"/>
            <a:ext cx="10604500" cy="4511675"/>
          </a:xfrm>
          <a:prstGeom prst="rect">
            <a:avLst/>
          </a:prstGeom>
        </p:spPr>
      </p:pic>
      <p:pic>
        <p:nvPicPr>
          <p:cNvPr id="3" name="图片 2" descr="觅知网543666666666"/>
          <p:cNvPicPr>
            <a:picLocks noChangeAspect="1"/>
          </p:cNvPicPr>
          <p:nvPr/>
        </p:nvPicPr>
        <p:blipFill>
          <a:blip r:embed="rId4" cstate="screen"/>
          <a:srcRect/>
          <a:stretch>
            <a:fillRect/>
          </a:stretch>
        </p:blipFill>
        <p:spPr>
          <a:xfrm>
            <a:off x="7781925" y="64770"/>
            <a:ext cx="4410075" cy="1841500"/>
          </a:xfrm>
          <a:prstGeom prst="rect">
            <a:avLst/>
          </a:prstGeom>
        </p:spPr>
      </p:pic>
      <p:pic>
        <p:nvPicPr>
          <p:cNvPr id="5" name="图片 4" descr="觅知网4444444444556"/>
          <p:cNvPicPr>
            <a:picLocks noChangeAspect="1"/>
          </p:cNvPicPr>
          <p:nvPr/>
        </p:nvPicPr>
        <p:blipFill>
          <a:blip r:embed="rId5" cstate="screen"/>
          <a:srcRect/>
          <a:stretch>
            <a:fillRect/>
          </a:stretch>
        </p:blipFill>
        <p:spPr>
          <a:xfrm>
            <a:off x="8110855" y="3503295"/>
            <a:ext cx="4200525" cy="3354705"/>
          </a:xfrm>
          <a:prstGeom prst="rect">
            <a:avLst/>
          </a:prstGeom>
        </p:spPr>
      </p:pic>
      <p:pic>
        <p:nvPicPr>
          <p:cNvPr id="18" name="图片 17" descr="觅知网444444444445"/>
          <p:cNvPicPr>
            <a:picLocks noChangeAspect="1"/>
          </p:cNvPicPr>
          <p:nvPr/>
        </p:nvPicPr>
        <p:blipFill>
          <a:blip r:embed="rId6" cstate="screen"/>
          <a:srcRect/>
          <a:stretch>
            <a:fillRect/>
          </a:stretch>
        </p:blipFill>
        <p:spPr>
          <a:xfrm>
            <a:off x="3879850" y="5184775"/>
            <a:ext cx="3671570" cy="1624330"/>
          </a:xfrm>
          <a:prstGeom prst="rect">
            <a:avLst/>
          </a:prstGeom>
        </p:spPr>
      </p:pic>
      <p:grpSp>
        <p:nvGrpSpPr>
          <p:cNvPr id="6" name="PA-组合 1"/>
          <p:cNvGrpSpPr/>
          <p:nvPr>
            <p:custDataLst>
              <p:tags r:id="rId7"/>
            </p:custDataLst>
          </p:nvPr>
        </p:nvGrpSpPr>
        <p:grpSpPr>
          <a:xfrm>
            <a:off x="3780090" y="2396542"/>
            <a:ext cx="4424045" cy="2201545"/>
            <a:chOff x="4368735" y="1309422"/>
            <a:chExt cx="4424045" cy="2201545"/>
          </a:xfrm>
        </p:grpSpPr>
        <p:sp>
          <p:nvSpPr>
            <p:cNvPr id="7" name="PA-矩形 19"/>
            <p:cNvSpPr>
              <a:spLocks noChangeArrowheads="1"/>
            </p:cNvSpPr>
            <p:nvPr>
              <p:custDataLst>
                <p:tags r:id="rId8"/>
              </p:custDataLst>
            </p:nvPr>
          </p:nvSpPr>
          <p:spPr bwMode="auto">
            <a:xfrm>
              <a:off x="4368735" y="2743887"/>
              <a:ext cx="4424045" cy="7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4400" dirty="0">
                  <a:effectLst/>
                  <a:latin typeface="+mn-lt"/>
                  <a:ea typeface="+mn-ea"/>
                  <a:cs typeface="+mn-ea"/>
                  <a:sym typeface="+mn-lt"/>
                </a:rPr>
                <a:t>Flutter</a:t>
              </a:r>
              <a:r>
                <a:rPr lang="zh-CN" altLang="en-US" sz="4400" dirty="0">
                  <a:effectLst/>
                  <a:latin typeface="+mn-lt"/>
                  <a:ea typeface="+mn-ea"/>
                  <a:cs typeface="+mn-ea"/>
                  <a:sym typeface="+mn-lt"/>
                </a:rPr>
                <a:t>开发技巧</a:t>
              </a:r>
              <a:endParaRPr lang="zh-CN" altLang="en-US" sz="4400" dirty="0">
                <a:effectLst/>
                <a:latin typeface="+mn-lt"/>
                <a:ea typeface="+mn-ea"/>
                <a:cs typeface="+mn-ea"/>
                <a:sym typeface="+mn-lt"/>
              </a:endParaRPr>
            </a:p>
          </p:txBody>
        </p:sp>
        <p:grpSp>
          <p:nvGrpSpPr>
            <p:cNvPr id="10" name="组合 9"/>
            <p:cNvGrpSpPr/>
            <p:nvPr/>
          </p:nvGrpSpPr>
          <p:grpSpPr>
            <a:xfrm>
              <a:off x="5753670" y="1309422"/>
              <a:ext cx="1267460" cy="1202690"/>
              <a:chOff x="11096601" y="109473"/>
              <a:chExt cx="2182709" cy="2071164"/>
            </a:xfrm>
          </p:grpSpPr>
          <p:sp>
            <p:nvSpPr>
              <p:cNvPr id="11" name="PA-椭圆 46"/>
              <p:cNvSpPr/>
              <p:nvPr>
                <p:custDataLst>
                  <p:tags r:id="rId9"/>
                </p:custDataLst>
              </p:nvPr>
            </p:nvSpPr>
            <p:spPr>
              <a:xfrm>
                <a:off x="11096601" y="109473"/>
                <a:ext cx="2182709" cy="2071164"/>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13" name="PA-文本框 47"/>
              <p:cNvSpPr txBox="1"/>
              <p:nvPr>
                <p:custDataLst>
                  <p:tags r:id="rId10"/>
                </p:custDataLst>
              </p:nvPr>
            </p:nvSpPr>
            <p:spPr>
              <a:xfrm>
                <a:off x="11806309" y="254913"/>
                <a:ext cx="763292" cy="1906040"/>
              </a:xfrm>
              <a:prstGeom prst="rect">
                <a:avLst/>
              </a:prstGeom>
              <a:noFill/>
            </p:spPr>
            <p:txBody>
              <a:bodyPr wrap="square" rtlCol="0">
                <a:spAutoFit/>
              </a:bodyPr>
              <a:lstStyle/>
              <a:p>
                <a:pPr algn="ctr"/>
                <a:r>
                  <a:rPr lang="zh-CN" altLang="en-US" sz="6600" dirty="0">
                    <a:solidFill>
                      <a:schemeClr val="bg1"/>
                    </a:solidFill>
                    <a:effectLst>
                      <a:outerShdw blurRad="38100" dist="38100" dir="2700000" algn="tl">
                        <a:srgbClr val="000000">
                          <a:alpha val="43137"/>
                        </a:srgbClr>
                      </a:outerShdw>
                    </a:effectLst>
                    <a:cs typeface="+mn-ea"/>
                    <a:sym typeface="+mn-lt"/>
                  </a:rPr>
                  <a:t>贰</a:t>
                </a:r>
                <a:endParaRPr lang="zh-CN" altLang="en-US" sz="6600" dirty="0">
                  <a:solidFill>
                    <a:schemeClr val="bg1"/>
                  </a:solidFill>
                  <a:effectLst>
                    <a:outerShdw blurRad="38100" dist="38100" dir="2700000" algn="tl">
                      <a:srgbClr val="000000">
                        <a:alpha val="43137"/>
                      </a:srgbClr>
                    </a:outerShdw>
                  </a:effectLst>
                  <a:cs typeface="+mn-ea"/>
                  <a:sym typeface="+mn-lt"/>
                </a:endParaRPr>
              </a:p>
            </p:txBody>
          </p:sp>
        </p:grpSp>
      </p:gr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strVal val="#ppt_w*0.70"/>
                                          </p:val>
                                        </p:tav>
                                        <p:tav tm="100000">
                                          <p:val>
                                            <p:strVal val="#ppt_w"/>
                                          </p:val>
                                        </p:tav>
                                      </p:tavLst>
                                    </p:anim>
                                    <p:anim calcmode="lin" valueType="num">
                                      <p:cBhvr>
                                        <p:cTn id="36" dur="1000" fill="hold"/>
                                        <p:tgtEl>
                                          <p:spTgt spid="4"/>
                                        </p:tgtEl>
                                        <p:attrNameLst>
                                          <p:attrName>ppt_h</p:attrName>
                                        </p:attrNameLst>
                                      </p:cBhvr>
                                      <p:tavLst>
                                        <p:tav tm="0">
                                          <p:val>
                                            <p:strVal val="#ppt_h"/>
                                          </p:val>
                                        </p:tav>
                                        <p:tav tm="100000">
                                          <p:val>
                                            <p:strVal val="#ppt_h"/>
                                          </p:val>
                                        </p:tav>
                                      </p:tavLst>
                                    </p:anim>
                                    <p:animEffect transition="in" filter="fade">
                                      <p:cBhvr>
                                        <p:cTn id="37" dur="1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9F9"/>
        </a:solidFill>
        <a:effectLst/>
      </p:bgPr>
    </p:bg>
    <p:spTree>
      <p:nvGrpSpPr>
        <p:cNvPr id="1" name=""/>
        <p:cNvGrpSpPr/>
        <p:nvPr/>
      </p:nvGrpSpPr>
      <p:grpSpPr>
        <a:xfrm>
          <a:off x="0" y="0"/>
          <a:ext cx="0" cy="0"/>
          <a:chOff x="0" y="0"/>
          <a:chExt cx="0" cy="0"/>
        </a:xfrm>
      </p:grpSpPr>
      <p:grpSp>
        <p:nvGrpSpPr>
          <p:cNvPr id="74" name="PA-组合 1"/>
          <p:cNvGrpSpPr/>
          <p:nvPr>
            <p:custDataLst>
              <p:tags r:id="rId1"/>
            </p:custDataLst>
          </p:nvPr>
        </p:nvGrpSpPr>
        <p:grpSpPr>
          <a:xfrm>
            <a:off x="130110" y="125782"/>
            <a:ext cx="3270250" cy="612140"/>
            <a:chOff x="2929825" y="2345107"/>
            <a:chExt cx="3270250" cy="612140"/>
          </a:xfrm>
        </p:grpSpPr>
        <p:sp>
          <p:nvSpPr>
            <p:cNvPr id="75" name="PA-矩形 19"/>
            <p:cNvSpPr>
              <a:spLocks noChangeArrowheads="1"/>
            </p:cNvSpPr>
            <p:nvPr>
              <p:custDataLst>
                <p:tags r:id="rId2"/>
              </p:custDataLst>
            </p:nvPr>
          </p:nvSpPr>
          <p:spPr bwMode="auto">
            <a:xfrm>
              <a:off x="3442270" y="2345107"/>
              <a:ext cx="275780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3" tIns="45706" rIns="91413" bIns="45706">
              <a:spAutoFit/>
            </a:bodyPr>
            <a:lstStyle>
              <a:lvl1pPr eaLnBrk="0" hangingPunct="0">
                <a:defRPr sz="2400" b="1">
                  <a:solidFill>
                    <a:schemeClr val="tx1"/>
                  </a:solidFill>
                  <a:latin typeface="Times New Roman" panose="02020603050405020304" pitchFamily="18" charset="0"/>
                  <a:ea typeface="宋体" pitchFamily="2" charset="-122"/>
                </a:defRPr>
              </a:lvl1pPr>
              <a:lvl2pPr marL="742950" indent="-285750" eaLnBrk="0" hangingPunct="0">
                <a:defRPr sz="2400" b="1">
                  <a:solidFill>
                    <a:schemeClr val="tx1"/>
                  </a:solidFill>
                  <a:latin typeface="Times New Roman" panose="02020603050405020304" pitchFamily="18" charset="0"/>
                  <a:ea typeface="宋体" pitchFamily="2" charset="-122"/>
                </a:defRPr>
              </a:lvl2pPr>
              <a:lvl3pPr marL="1143000" indent="-228600" eaLnBrk="0" hangingPunct="0">
                <a:defRPr sz="2400" b="1">
                  <a:solidFill>
                    <a:schemeClr val="tx1"/>
                  </a:solidFill>
                  <a:latin typeface="Times New Roman" panose="02020603050405020304" pitchFamily="18" charset="0"/>
                  <a:ea typeface="宋体" pitchFamily="2" charset="-122"/>
                </a:defRPr>
              </a:lvl3pPr>
              <a:lvl4pPr marL="1600200" indent="-228600" eaLnBrk="0" hangingPunct="0">
                <a:defRPr sz="2400" b="1">
                  <a:solidFill>
                    <a:schemeClr val="tx1"/>
                  </a:solidFill>
                  <a:latin typeface="Times New Roman" panose="02020603050405020304" pitchFamily="18" charset="0"/>
                  <a:ea typeface="宋体" pitchFamily="2" charset="-122"/>
                </a:defRPr>
              </a:lvl4pPr>
              <a:lvl5pPr marL="2057400" indent="-228600" eaLnBrk="0" hangingPunct="0">
                <a:defRPr sz="2400" b="1">
                  <a:solidFill>
                    <a:schemeClr val="tx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buFont typeface="Arial" panose="020B0604020202020204" pitchFamily="34" charset="0"/>
                <a:defRPr sz="2400" b="1">
                  <a:solidFill>
                    <a:schemeClr val="tx1"/>
                  </a:solidFill>
                  <a:latin typeface="Times New Roman" panose="02020603050405020304" pitchFamily="18" charset="0"/>
                  <a:ea typeface="宋体" pitchFamily="2" charset="-122"/>
                </a:defRPr>
              </a:lvl9pPr>
            </a:lstStyle>
            <a:p>
              <a:pPr algn="dist">
                <a:lnSpc>
                  <a:spcPct val="100000"/>
                </a:lnSpc>
                <a:spcBef>
                  <a:spcPct val="0"/>
                </a:spcBef>
              </a:pPr>
              <a:r>
                <a:rPr lang="en-US" altLang="zh-CN" sz="2800" dirty="0">
                  <a:effectLst/>
                  <a:latin typeface="+mn-lt"/>
                  <a:ea typeface="+mn-ea"/>
                  <a:cs typeface="+mn-ea"/>
                  <a:sym typeface="+mn-lt"/>
                </a:rPr>
                <a:t>Flutter</a:t>
              </a:r>
              <a:r>
                <a:rPr lang="zh-CN" altLang="en-US" sz="2800" dirty="0">
                  <a:effectLst/>
                  <a:latin typeface="+mn-lt"/>
                  <a:ea typeface="+mn-ea"/>
                  <a:cs typeface="+mn-ea"/>
                  <a:sym typeface="+mn-lt"/>
                </a:rPr>
                <a:t>开发技巧</a:t>
              </a:r>
              <a:endParaRPr lang="zh-CN" altLang="en-US" sz="2800" b="0" spc="300" dirty="0">
                <a:solidFill>
                  <a:schemeClr val="tx1"/>
                </a:solidFill>
                <a:effectLst/>
                <a:latin typeface="+mn-lt"/>
                <a:ea typeface="+mn-ea"/>
                <a:cs typeface="+mn-ea"/>
                <a:sym typeface="+mn-lt"/>
              </a:endParaRPr>
            </a:p>
          </p:txBody>
        </p:sp>
        <p:grpSp>
          <p:nvGrpSpPr>
            <p:cNvPr id="76" name="组合 75"/>
            <p:cNvGrpSpPr/>
            <p:nvPr/>
          </p:nvGrpSpPr>
          <p:grpSpPr>
            <a:xfrm>
              <a:off x="2929825" y="2373682"/>
              <a:ext cx="512416" cy="583565"/>
              <a:chOff x="6233623" y="1942246"/>
              <a:chExt cx="882438" cy="1004963"/>
            </a:xfrm>
          </p:grpSpPr>
          <p:sp>
            <p:nvSpPr>
              <p:cNvPr id="77" name="PA-椭圆 46"/>
              <p:cNvSpPr/>
              <p:nvPr>
                <p:custDataLst>
                  <p:tags r:id="rId3"/>
                </p:custDataLst>
              </p:nvPr>
            </p:nvSpPr>
            <p:spPr>
              <a:xfrm>
                <a:off x="6233623" y="1991796"/>
                <a:ext cx="882438" cy="882438"/>
              </a:xfrm>
              <a:prstGeom prst="ellipse">
                <a:avLst/>
              </a:prstGeom>
              <a:solidFill>
                <a:srgbClr val="00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78" name="PA-文本框 47"/>
              <p:cNvSpPr txBox="1"/>
              <p:nvPr>
                <p:custDataLst>
                  <p:tags r:id="rId4"/>
                </p:custDataLst>
              </p:nvPr>
            </p:nvSpPr>
            <p:spPr>
              <a:xfrm>
                <a:off x="6249507" y="1942246"/>
                <a:ext cx="763104" cy="1004963"/>
              </a:xfrm>
              <a:prstGeom prst="rect">
                <a:avLst/>
              </a:prstGeom>
              <a:noFill/>
            </p:spPr>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cs typeface="+mn-ea"/>
                    <a:sym typeface="+mn-lt"/>
                  </a:rPr>
                  <a:t>贰</a:t>
                </a:r>
                <a:endParaRPr lang="zh-CN" altLang="en-US" sz="3200" dirty="0">
                  <a:solidFill>
                    <a:schemeClr val="bg1"/>
                  </a:solidFill>
                  <a:effectLst>
                    <a:outerShdw blurRad="38100" dist="38100" dir="2700000" algn="tl">
                      <a:srgbClr val="000000">
                        <a:alpha val="43137"/>
                      </a:srgbClr>
                    </a:outerShdw>
                  </a:effectLst>
                  <a:cs typeface="+mn-ea"/>
                  <a:sym typeface="+mn-lt"/>
                </a:endParaRPr>
              </a:p>
            </p:txBody>
          </p:sp>
        </p:grpSp>
      </p:grpSp>
      <p:pic>
        <p:nvPicPr>
          <p:cNvPr id="79" name="图片 78" descr="觅知网543666666666"/>
          <p:cNvPicPr>
            <a:picLocks noChangeAspect="1"/>
          </p:cNvPicPr>
          <p:nvPr/>
        </p:nvPicPr>
        <p:blipFill>
          <a:blip r:embed="rId5" cstate="screen"/>
          <a:srcRect/>
          <a:stretch>
            <a:fillRect/>
          </a:stretch>
        </p:blipFill>
        <p:spPr>
          <a:xfrm>
            <a:off x="10029825" y="-22860"/>
            <a:ext cx="2162175" cy="902970"/>
          </a:xfrm>
          <a:prstGeom prst="rect">
            <a:avLst/>
          </a:prstGeom>
        </p:spPr>
      </p:pic>
      <p:grpSp>
        <p:nvGrpSpPr>
          <p:cNvPr id="3" name="组合 2"/>
          <p:cNvGrpSpPr/>
          <p:nvPr/>
        </p:nvGrpSpPr>
        <p:grpSpPr>
          <a:xfrm>
            <a:off x="1106272" y="1741763"/>
            <a:ext cx="2001678" cy="2001678"/>
            <a:chOff x="1770482" y="1633178"/>
            <a:chExt cx="2001678" cy="2001678"/>
          </a:xfrm>
        </p:grpSpPr>
        <p:pic>
          <p:nvPicPr>
            <p:cNvPr id="7" name="图片 6"/>
            <p:cNvPicPr>
              <a:picLocks noChangeAspect="1"/>
            </p:cNvPicPr>
            <p:nvPr/>
          </p:nvPicPr>
          <p:blipFill>
            <a:blip r:embed="rId6" cstate="email"/>
            <a:stretch>
              <a:fillRect/>
            </a:stretch>
          </p:blipFill>
          <p:spPr>
            <a:xfrm>
              <a:off x="1770482" y="1633178"/>
              <a:ext cx="2001678" cy="2001678"/>
            </a:xfrm>
            <a:prstGeom prst="rect">
              <a:avLst/>
            </a:prstGeom>
          </p:spPr>
        </p:pic>
        <p:sp>
          <p:nvSpPr>
            <p:cNvPr id="8" name="椭圆 7"/>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2401989"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壹</a:t>
              </a:r>
              <a:endParaRPr lang="zh-CN" altLang="en-US" sz="6000" b="1" dirty="0">
                <a:solidFill>
                  <a:schemeClr val="tx1">
                    <a:lumMod val="65000"/>
                    <a:lumOff val="35000"/>
                  </a:schemeClr>
                </a:solidFill>
                <a:cs typeface="+mn-ea"/>
                <a:sym typeface="+mn-lt"/>
              </a:endParaRPr>
            </a:p>
          </p:txBody>
        </p:sp>
      </p:grpSp>
      <p:grpSp>
        <p:nvGrpSpPr>
          <p:cNvPr id="14" name="组合 13"/>
          <p:cNvGrpSpPr/>
          <p:nvPr/>
        </p:nvGrpSpPr>
        <p:grpSpPr>
          <a:xfrm>
            <a:off x="6252158" y="1742398"/>
            <a:ext cx="2001678" cy="2001678"/>
            <a:chOff x="8443543" y="1633178"/>
            <a:chExt cx="2001678" cy="2001678"/>
          </a:xfrm>
        </p:grpSpPr>
        <p:pic>
          <p:nvPicPr>
            <p:cNvPr id="15" name="图片 14"/>
            <p:cNvPicPr>
              <a:picLocks noChangeAspect="1"/>
            </p:cNvPicPr>
            <p:nvPr/>
          </p:nvPicPr>
          <p:blipFill>
            <a:blip r:embed="rId6" cstate="email"/>
            <a:stretch>
              <a:fillRect/>
            </a:stretch>
          </p:blipFill>
          <p:spPr>
            <a:xfrm>
              <a:off x="8443543" y="1633178"/>
              <a:ext cx="2001678" cy="2001678"/>
            </a:xfrm>
            <a:prstGeom prst="rect">
              <a:avLst/>
            </a:prstGeom>
          </p:spPr>
        </p:pic>
        <p:grpSp>
          <p:nvGrpSpPr>
            <p:cNvPr id="22" name="组合 21"/>
            <p:cNvGrpSpPr/>
            <p:nvPr/>
          </p:nvGrpSpPr>
          <p:grpSpPr>
            <a:xfrm>
              <a:off x="8500983" y="1690618"/>
              <a:ext cx="1886798" cy="1886798"/>
              <a:chOff x="8500983" y="1690618"/>
              <a:chExt cx="1886798" cy="1886798"/>
            </a:xfrm>
          </p:grpSpPr>
          <p:sp>
            <p:nvSpPr>
              <p:cNvPr id="18" name="椭圆 17"/>
              <p:cNvSpPr/>
              <p:nvPr/>
            </p:nvSpPr>
            <p:spPr>
              <a:xfrm>
                <a:off x="8500983"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9075050" y="2126186"/>
                <a:ext cx="738664" cy="1015663"/>
              </a:xfrm>
              <a:prstGeom prst="rect">
                <a:avLst/>
              </a:prstGeom>
              <a:noFill/>
            </p:spPr>
            <p:txBody>
              <a:bodyPr wrap="square" rtlCol="0">
                <a:spAutoFit/>
              </a:bodyPr>
              <a:lstStyle/>
              <a:p>
                <a:pPr algn="ctr"/>
                <a:r>
                  <a:rPr lang="zh-CN" altLang="en-US" sz="6000" b="1" dirty="0">
                    <a:solidFill>
                      <a:schemeClr val="tx1">
                        <a:lumMod val="65000"/>
                        <a:lumOff val="35000"/>
                      </a:schemeClr>
                    </a:solidFill>
                    <a:cs typeface="+mn-ea"/>
                    <a:sym typeface="+mn-lt"/>
                  </a:rPr>
                  <a:t>叁</a:t>
                </a:r>
                <a:endParaRPr lang="zh-CN" altLang="en-US" sz="6000" b="1" dirty="0">
                  <a:solidFill>
                    <a:schemeClr val="tx1">
                      <a:lumMod val="65000"/>
                      <a:lumOff val="35000"/>
                    </a:schemeClr>
                  </a:solidFill>
                  <a:cs typeface="+mn-ea"/>
                  <a:sym typeface="+mn-lt"/>
                </a:endParaRPr>
              </a:p>
            </p:txBody>
          </p:sp>
        </p:grpSp>
      </p:grpSp>
      <p:sp>
        <p:nvSpPr>
          <p:cNvPr id="20" name="文本框 19"/>
          <p:cNvSpPr txBox="1"/>
          <p:nvPr/>
        </p:nvSpPr>
        <p:spPr>
          <a:xfrm>
            <a:off x="903900"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快速创建</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1" name="文本框 20"/>
          <p:cNvSpPr txBox="1"/>
          <p:nvPr/>
        </p:nvSpPr>
        <p:spPr>
          <a:xfrm>
            <a:off x="3542144" y="3953216"/>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常用快捷键</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
        <p:nvSpPr>
          <p:cNvPr id="23" name="文本框 22"/>
          <p:cNvSpPr txBox="1"/>
          <p:nvPr/>
        </p:nvSpPr>
        <p:spPr>
          <a:xfrm>
            <a:off x="8758061" y="3953371"/>
            <a:ext cx="2255292" cy="783590"/>
          </a:xfrm>
          <a:prstGeom prst="rect">
            <a:avLst/>
          </a:prstGeom>
          <a:noFill/>
        </p:spPr>
        <p:txBody>
          <a:bodyPr wrap="square" rtlCol="0">
            <a:spAutoFit/>
          </a:bodyPr>
          <a:lstStyle/>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项目积累的公共组件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grpSp>
        <p:nvGrpSpPr>
          <p:cNvPr id="2" name="组合 1"/>
          <p:cNvGrpSpPr/>
          <p:nvPr/>
        </p:nvGrpSpPr>
        <p:grpSpPr>
          <a:xfrm>
            <a:off x="3679292" y="1742398"/>
            <a:ext cx="2001678" cy="2001678"/>
            <a:chOff x="1770482" y="1633178"/>
            <a:chExt cx="2001678" cy="2001678"/>
          </a:xfrm>
        </p:grpSpPr>
        <p:pic>
          <p:nvPicPr>
            <p:cNvPr id="4" name="图片 3"/>
            <p:cNvPicPr>
              <a:picLocks noChangeAspect="1"/>
            </p:cNvPicPr>
            <p:nvPr/>
          </p:nvPicPr>
          <p:blipFill>
            <a:blip r:embed="rId6" cstate="email"/>
            <a:stretch>
              <a:fillRect/>
            </a:stretch>
          </p:blipFill>
          <p:spPr>
            <a:xfrm>
              <a:off x="1770482" y="1633178"/>
              <a:ext cx="2001678" cy="2001678"/>
            </a:xfrm>
            <a:prstGeom prst="rect">
              <a:avLst/>
            </a:prstGeom>
          </p:spPr>
        </p:pic>
        <p:sp>
          <p:nvSpPr>
            <p:cNvPr id="5" name="椭圆 4"/>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6" name="文本框 5"/>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贰</a:t>
              </a:r>
              <a:endParaRPr lang="zh-CN" altLang="en-US" sz="6000" b="1" dirty="0">
                <a:solidFill>
                  <a:schemeClr val="tx1">
                    <a:lumMod val="65000"/>
                    <a:lumOff val="35000"/>
                  </a:schemeClr>
                </a:solidFill>
                <a:cs typeface="+mn-ea"/>
                <a:sym typeface="+mn-lt"/>
              </a:endParaRPr>
            </a:p>
          </p:txBody>
        </p:sp>
      </p:grpSp>
      <p:grpSp>
        <p:nvGrpSpPr>
          <p:cNvPr id="9" name="组合 8"/>
          <p:cNvGrpSpPr/>
          <p:nvPr/>
        </p:nvGrpSpPr>
        <p:grpSpPr>
          <a:xfrm>
            <a:off x="8882482" y="1742398"/>
            <a:ext cx="2001678" cy="2001678"/>
            <a:chOff x="1770482" y="1633178"/>
            <a:chExt cx="2001678" cy="2001678"/>
          </a:xfrm>
        </p:grpSpPr>
        <p:pic>
          <p:nvPicPr>
            <p:cNvPr id="11" name="图片 10"/>
            <p:cNvPicPr>
              <a:picLocks noChangeAspect="1"/>
            </p:cNvPicPr>
            <p:nvPr/>
          </p:nvPicPr>
          <p:blipFill>
            <a:blip r:embed="rId6" cstate="email"/>
            <a:stretch>
              <a:fillRect/>
            </a:stretch>
          </p:blipFill>
          <p:spPr>
            <a:xfrm>
              <a:off x="1770482" y="1633178"/>
              <a:ext cx="2001678" cy="2001678"/>
            </a:xfrm>
            <a:prstGeom prst="rect">
              <a:avLst/>
            </a:prstGeom>
          </p:spPr>
        </p:pic>
        <p:sp>
          <p:nvSpPr>
            <p:cNvPr id="24" name="椭圆 23"/>
            <p:cNvSpPr/>
            <p:nvPr/>
          </p:nvSpPr>
          <p:spPr>
            <a:xfrm>
              <a:off x="1827922" y="1690618"/>
              <a:ext cx="1886798" cy="1886798"/>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5" name="文本框 24"/>
            <p:cNvSpPr txBox="1"/>
            <p:nvPr/>
          </p:nvSpPr>
          <p:spPr>
            <a:xfrm>
              <a:off x="2401989" y="2126186"/>
              <a:ext cx="738664" cy="1014730"/>
            </a:xfrm>
            <a:prstGeom prst="rect">
              <a:avLst/>
            </a:prstGeom>
            <a:noFill/>
          </p:spPr>
          <p:txBody>
            <a:bodyPr wrap="square" rtlCol="0">
              <a:spAutoFit/>
            </a:bodyPr>
            <a:p>
              <a:pPr algn="ctr"/>
              <a:r>
                <a:rPr lang="zh-CN" altLang="en-US" sz="6000" b="1" dirty="0">
                  <a:solidFill>
                    <a:schemeClr val="tx1">
                      <a:lumMod val="65000"/>
                      <a:lumOff val="35000"/>
                    </a:schemeClr>
                  </a:solidFill>
                  <a:cs typeface="+mn-ea"/>
                  <a:sym typeface="+mn-lt"/>
                </a:rPr>
                <a:t>肆</a:t>
              </a:r>
              <a:endParaRPr lang="zh-CN" altLang="en-US" sz="6000" b="1" dirty="0">
                <a:solidFill>
                  <a:schemeClr val="tx1">
                    <a:lumMod val="65000"/>
                    <a:lumOff val="35000"/>
                  </a:schemeClr>
                </a:solidFill>
                <a:cs typeface="+mn-ea"/>
                <a:sym typeface="+mn-lt"/>
              </a:endParaRPr>
            </a:p>
          </p:txBody>
        </p:sp>
      </p:grpSp>
      <p:sp>
        <p:nvSpPr>
          <p:cNvPr id="26" name="文本框 25"/>
          <p:cNvSpPr txBox="1"/>
          <p:nvPr/>
        </p:nvSpPr>
        <p:spPr>
          <a:xfrm>
            <a:off x="6125505" y="3953371"/>
            <a:ext cx="2255292" cy="1476375"/>
          </a:xfrm>
          <a:prstGeom prst="rect">
            <a:avLst/>
          </a:prstGeom>
          <a:noFill/>
        </p:spPr>
        <p:txBody>
          <a:bodyPr wrap="square" rtlCol="0">
            <a:spAutoFit/>
          </a:bodyPr>
          <a:p>
            <a:pPr algn="ctr">
              <a:lnSpc>
                <a:spcPct val="250000"/>
              </a:lnSpc>
            </a:pPr>
            <a:r>
              <a:rPr lang="zh-CN" altLang="en-US" dirty="0">
                <a:solidFill>
                  <a:schemeClr val="accent1"/>
                </a:solidFill>
                <a:effectLst>
                  <a:outerShdw blurRad="38100" dist="25400" dir="5400000" algn="ctr" rotWithShape="0">
                    <a:srgbClr val="6E747A">
                      <a:alpha val="43000"/>
                      <a:alpha val="43000"/>
                    </a:srgbClr>
                  </a:outerShdw>
                </a:effectLst>
                <a:cs typeface="+mn-ea"/>
                <a:sym typeface="+mn-lt"/>
              </a:rPr>
              <a:t>第三方插件</a:t>
            </a: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a:p>
            <a:pPr algn="ctr">
              <a:lnSpc>
                <a:spcPct val="250000"/>
              </a:lnSpc>
            </a:pPr>
            <a:endParaRPr lang="zh-CN" altLang="en-US" dirty="0">
              <a:solidFill>
                <a:schemeClr val="accent1"/>
              </a:solidFill>
              <a:effectLst>
                <a:outerShdw blurRad="38100" dist="25400" dir="5400000" algn="ctr" rotWithShape="0">
                  <a:srgbClr val="6E747A">
                    <a:alpha val="43000"/>
                    <a:alpha val="43000"/>
                  </a:srgbClr>
                </a:outerShdw>
              </a:effectLst>
              <a:cs typeface="+mn-ea"/>
              <a:sym typeface="+mn-lt"/>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1000"/>
                                        <p:tgtEl>
                                          <p:spTgt spid="79"/>
                                        </p:tgtEl>
                                      </p:cBhvr>
                                    </p:animEffect>
                                    <p:anim calcmode="lin" valueType="num">
                                      <p:cBhvr>
                                        <p:cTn id="15" dur="1000" fill="hold"/>
                                        <p:tgtEl>
                                          <p:spTgt spid="79"/>
                                        </p:tgtEl>
                                        <p:attrNameLst>
                                          <p:attrName>ppt_x</p:attrName>
                                        </p:attrNameLst>
                                      </p:cBhvr>
                                      <p:tavLst>
                                        <p:tav tm="0">
                                          <p:val>
                                            <p:strVal val="#ppt_x"/>
                                          </p:val>
                                        </p:tav>
                                        <p:tav tm="100000">
                                          <p:val>
                                            <p:strVal val="#ppt_x"/>
                                          </p:val>
                                        </p:tav>
                                      </p:tavLst>
                                    </p:anim>
                                    <p:anim calcmode="lin" valueType="num">
                                      <p:cBhvr>
                                        <p:cTn id="1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animEffect transition="in" filter="fade">
                                      <p:cBhvr>
                                        <p:cTn id="47" dur="500"/>
                                        <p:tgtEl>
                                          <p:spTgt spid="14"/>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3" grpId="0"/>
      <p:bldP spid="23" grpId="1"/>
      <p:bldP spid="26" grpId="0"/>
      <p:bldP spid="26" grpId="1"/>
    </p:bldLst>
  </p:timing>
</p:sld>
</file>

<file path=ppt/tags/tag1.xml><?xml version="1.0" encoding="utf-8"?>
<p:tagLst xmlns:p="http://schemas.openxmlformats.org/presentationml/2006/main">
  <p:tag name="KSO_WM_UNIT_PLACING_PICTURE_USER_VIEWPORT" val="{&quot;height&quot;:7919,&quot;width&quot;:15839}"/>
</p:tagLst>
</file>

<file path=ppt/tags/tag10.xml><?xml version="1.0" encoding="utf-8"?>
<p:tagLst xmlns:p="http://schemas.openxmlformats.org/presentationml/2006/main">
  <p:tag name="PA" val="v5.2.9"/>
</p:tagLst>
</file>

<file path=ppt/tags/tag100.xml><?xml version="1.0" encoding="utf-8"?>
<p:tagLst xmlns:p="http://schemas.openxmlformats.org/presentationml/2006/main">
  <p:tag name="PA" val="v5.2.9"/>
</p:tagLst>
</file>

<file path=ppt/tags/tag101.xml><?xml version="1.0" encoding="utf-8"?>
<p:tagLst xmlns:p="http://schemas.openxmlformats.org/presentationml/2006/main">
  <p:tag name="PA" val="v5.2.9"/>
</p:tagLst>
</file>

<file path=ppt/tags/tag102.xml><?xml version="1.0" encoding="utf-8"?>
<p:tagLst xmlns:p="http://schemas.openxmlformats.org/presentationml/2006/main">
  <p:tag name="PA" val="v5.2.9"/>
</p:tagLst>
</file>

<file path=ppt/tags/tag103.xml><?xml version="1.0" encoding="utf-8"?>
<p:tagLst xmlns:p="http://schemas.openxmlformats.org/presentationml/2006/main">
  <p:tag name="PA" val="v5.2.9"/>
</p:tagLst>
</file>

<file path=ppt/tags/tag104.xml><?xml version="1.0" encoding="utf-8"?>
<p:tagLst xmlns:p="http://schemas.openxmlformats.org/presentationml/2006/main">
  <p:tag name="PA" val="v5.2.9"/>
</p:tagLst>
</file>

<file path=ppt/tags/tag105.xml><?xml version="1.0" encoding="utf-8"?>
<p:tagLst xmlns:p="http://schemas.openxmlformats.org/presentationml/2006/main">
  <p:tag name="PA" val="v5.2.9"/>
</p:tagLst>
</file>

<file path=ppt/tags/tag106.xml><?xml version="1.0" encoding="utf-8"?>
<p:tagLst xmlns:p="http://schemas.openxmlformats.org/presentationml/2006/main">
  <p:tag name="PA" val="v5.2.9"/>
</p:tagLst>
</file>

<file path=ppt/tags/tag107.xml><?xml version="1.0" encoding="utf-8"?>
<p:tagLst xmlns:p="http://schemas.openxmlformats.org/presentationml/2006/main">
  <p:tag name="PA" val="v5.2.9"/>
</p:tagLst>
</file>

<file path=ppt/tags/tag108.xml><?xml version="1.0" encoding="utf-8"?>
<p:tagLst xmlns:p="http://schemas.openxmlformats.org/presentationml/2006/main">
  <p:tag name="PA" val="v5.2.9"/>
</p:tagLst>
</file>

<file path=ppt/tags/tag109.xml><?xml version="1.0" encoding="utf-8"?>
<p:tagLst xmlns:p="http://schemas.openxmlformats.org/presentationml/2006/main">
  <p:tag name="PA" val="v5.2.9"/>
</p:tagLst>
</file>

<file path=ppt/tags/tag11.xml><?xml version="1.0" encoding="utf-8"?>
<p:tagLst xmlns:p="http://schemas.openxmlformats.org/presentationml/2006/main">
  <p:tag name="PA" val="v5.2.9"/>
</p:tagLst>
</file>

<file path=ppt/tags/tag110.xml><?xml version="1.0" encoding="utf-8"?>
<p:tagLst xmlns:p="http://schemas.openxmlformats.org/presentationml/2006/main">
  <p:tag name="PA" val="v5.2.9"/>
</p:tagLst>
</file>

<file path=ppt/tags/tag111.xml><?xml version="1.0" encoding="utf-8"?>
<p:tagLst xmlns:p="http://schemas.openxmlformats.org/presentationml/2006/main">
  <p:tag name="PA" val="v5.2.9"/>
</p:tagLst>
</file>

<file path=ppt/tags/tag112.xml><?xml version="1.0" encoding="utf-8"?>
<p:tagLst xmlns:p="http://schemas.openxmlformats.org/presentationml/2006/main">
  <p:tag name="PA" val="v5.2.9"/>
</p:tagLst>
</file>

<file path=ppt/tags/tag113.xml><?xml version="1.0" encoding="utf-8"?>
<p:tagLst xmlns:p="http://schemas.openxmlformats.org/presentationml/2006/main">
  <p:tag name="PA" val="v5.2.9"/>
</p:tagLst>
</file>

<file path=ppt/tags/tag114.xml><?xml version="1.0" encoding="utf-8"?>
<p:tagLst xmlns:p="http://schemas.openxmlformats.org/presentationml/2006/main">
  <p:tag name="PA" val="v5.2.9"/>
</p:tagLst>
</file>

<file path=ppt/tags/tag115.xml><?xml version="1.0" encoding="utf-8"?>
<p:tagLst xmlns:p="http://schemas.openxmlformats.org/presentationml/2006/main">
  <p:tag name="PA" val="v5.2.9"/>
</p:tagLst>
</file>

<file path=ppt/tags/tag116.xml><?xml version="1.0" encoding="utf-8"?>
<p:tagLst xmlns:p="http://schemas.openxmlformats.org/presentationml/2006/main">
  <p:tag name="PA" val="v5.2.9"/>
</p:tagLst>
</file>

<file path=ppt/tags/tag117.xml><?xml version="1.0" encoding="utf-8"?>
<p:tagLst xmlns:p="http://schemas.openxmlformats.org/presentationml/2006/main">
  <p:tag name="PA" val="v5.2.9"/>
</p:tagLst>
</file>

<file path=ppt/tags/tag118.xml><?xml version="1.0" encoding="utf-8"?>
<p:tagLst xmlns:p="http://schemas.openxmlformats.org/presentationml/2006/main">
  <p:tag name="PA" val="v5.2.9"/>
</p:tagLst>
</file>

<file path=ppt/tags/tag119.xml><?xml version="1.0" encoding="utf-8"?>
<p:tagLst xmlns:p="http://schemas.openxmlformats.org/presentationml/2006/main">
  <p:tag name="PA" val="v5.2.9"/>
</p:tagLst>
</file>

<file path=ppt/tags/tag12.xml><?xml version="1.0" encoding="utf-8"?>
<p:tagLst xmlns:p="http://schemas.openxmlformats.org/presentationml/2006/main">
  <p:tag name="PA" val="v5.2.9"/>
</p:tagLst>
</file>

<file path=ppt/tags/tag120.xml><?xml version="1.0" encoding="utf-8"?>
<p:tagLst xmlns:p="http://schemas.openxmlformats.org/presentationml/2006/main">
  <p:tag name="PA" val="v5.2.9"/>
</p:tagLst>
</file>

<file path=ppt/tags/tag121.xml><?xml version="1.0" encoding="utf-8"?>
<p:tagLst xmlns:p="http://schemas.openxmlformats.org/presentationml/2006/main">
  <p:tag name="PA" val="v5.2.9"/>
</p:tagLst>
</file>

<file path=ppt/tags/tag122.xml><?xml version="1.0" encoding="utf-8"?>
<p:tagLst xmlns:p="http://schemas.openxmlformats.org/presentationml/2006/main">
  <p:tag name="PA" val="v5.2.9"/>
</p:tagLst>
</file>

<file path=ppt/tags/tag123.xml><?xml version="1.0" encoding="utf-8"?>
<p:tagLst xmlns:p="http://schemas.openxmlformats.org/presentationml/2006/main">
  <p:tag name="PA" val="v5.2.9"/>
</p:tagLst>
</file>

<file path=ppt/tags/tag124.xml><?xml version="1.0" encoding="utf-8"?>
<p:tagLst xmlns:p="http://schemas.openxmlformats.org/presentationml/2006/main">
  <p:tag name="PA" val="v5.2.9"/>
</p:tagLst>
</file>

<file path=ppt/tags/tag125.xml><?xml version="1.0" encoding="utf-8"?>
<p:tagLst xmlns:p="http://schemas.openxmlformats.org/presentationml/2006/main">
  <p:tag name="PA" val="v5.2.9"/>
</p:tagLst>
</file>

<file path=ppt/tags/tag126.xml><?xml version="1.0" encoding="utf-8"?>
<p:tagLst xmlns:p="http://schemas.openxmlformats.org/presentationml/2006/main">
  <p:tag name="PA" val="v5.2.9"/>
</p:tagLst>
</file>

<file path=ppt/tags/tag127.xml><?xml version="1.0" encoding="utf-8"?>
<p:tagLst xmlns:p="http://schemas.openxmlformats.org/presentationml/2006/main">
  <p:tag name="PA" val="v5.2.9"/>
</p:tagLst>
</file>

<file path=ppt/tags/tag128.xml><?xml version="1.0" encoding="utf-8"?>
<p:tagLst xmlns:p="http://schemas.openxmlformats.org/presentationml/2006/main">
  <p:tag name="PA" val="v5.2.9"/>
</p:tagLst>
</file>

<file path=ppt/tags/tag129.xml><?xml version="1.0" encoding="utf-8"?>
<p:tagLst xmlns:p="http://schemas.openxmlformats.org/presentationml/2006/main">
  <p:tag name="PA" val="v5.2.9"/>
</p:tagLst>
</file>

<file path=ppt/tags/tag13.xml><?xml version="1.0" encoding="utf-8"?>
<p:tagLst xmlns:p="http://schemas.openxmlformats.org/presentationml/2006/main">
  <p:tag name="PA" val="v5.2.9"/>
</p:tagLst>
</file>

<file path=ppt/tags/tag130.xml><?xml version="1.0" encoding="utf-8"?>
<p:tagLst xmlns:p="http://schemas.openxmlformats.org/presentationml/2006/main">
  <p:tag name="PA" val="v5.2.9"/>
</p:tagLst>
</file>

<file path=ppt/tags/tag131.xml><?xml version="1.0" encoding="utf-8"?>
<p:tagLst xmlns:p="http://schemas.openxmlformats.org/presentationml/2006/main">
  <p:tag name="PA" val="v5.2.9"/>
</p:tagLst>
</file>

<file path=ppt/tags/tag132.xml><?xml version="1.0" encoding="utf-8"?>
<p:tagLst xmlns:p="http://schemas.openxmlformats.org/presentationml/2006/main">
  <p:tag name="PA" val="v5.2.9"/>
</p:tagLst>
</file>

<file path=ppt/tags/tag133.xml><?xml version="1.0" encoding="utf-8"?>
<p:tagLst xmlns:p="http://schemas.openxmlformats.org/presentationml/2006/main">
  <p:tag name="PA" val="v5.2.9"/>
</p:tagLst>
</file>

<file path=ppt/tags/tag134.xml><?xml version="1.0" encoding="utf-8"?>
<p:tagLst xmlns:p="http://schemas.openxmlformats.org/presentationml/2006/main">
  <p:tag name="PA" val="v5.2.9"/>
</p:tagLst>
</file>

<file path=ppt/tags/tag135.xml><?xml version="1.0" encoding="utf-8"?>
<p:tagLst xmlns:p="http://schemas.openxmlformats.org/presentationml/2006/main">
  <p:tag name="PA" val="v5.2.9"/>
</p:tagLst>
</file>

<file path=ppt/tags/tag136.xml><?xml version="1.0" encoding="utf-8"?>
<p:tagLst xmlns:p="http://schemas.openxmlformats.org/presentationml/2006/main">
  <p:tag name="PA" val="v5.2.9"/>
</p:tagLst>
</file>

<file path=ppt/tags/tag137.xml><?xml version="1.0" encoding="utf-8"?>
<p:tagLst xmlns:p="http://schemas.openxmlformats.org/presentationml/2006/main">
  <p:tag name="PA" val="v5.2.9"/>
</p:tagLst>
</file>

<file path=ppt/tags/tag138.xml><?xml version="1.0" encoding="utf-8"?>
<p:tagLst xmlns:p="http://schemas.openxmlformats.org/presentationml/2006/main">
  <p:tag name="PA" val="v5.2.9"/>
</p:tagLst>
</file>

<file path=ppt/tags/tag139.xml><?xml version="1.0" encoding="utf-8"?>
<p:tagLst xmlns:p="http://schemas.openxmlformats.org/presentationml/2006/main">
  <p:tag name="PA" val="v5.2.9"/>
</p:tagLst>
</file>

<file path=ppt/tags/tag14.xml><?xml version="1.0" encoding="utf-8"?>
<p:tagLst xmlns:p="http://schemas.openxmlformats.org/presentationml/2006/main">
  <p:tag name="PA" val="v5.2.9"/>
</p:tagLst>
</file>

<file path=ppt/tags/tag140.xml><?xml version="1.0" encoding="utf-8"?>
<p:tagLst xmlns:p="http://schemas.openxmlformats.org/presentationml/2006/main">
  <p:tag name="PA" val="v5.2.9"/>
</p:tagLst>
</file>

<file path=ppt/tags/tag141.xml><?xml version="1.0" encoding="utf-8"?>
<p:tagLst xmlns:p="http://schemas.openxmlformats.org/presentationml/2006/main">
  <p:tag name="PA" val="v5.2.9"/>
</p:tagLst>
</file>

<file path=ppt/tags/tag142.xml><?xml version="1.0" encoding="utf-8"?>
<p:tagLst xmlns:p="http://schemas.openxmlformats.org/presentationml/2006/main">
  <p:tag name="PA" val="v5.2.9"/>
</p:tagLst>
</file>

<file path=ppt/tags/tag15.xml><?xml version="1.0" encoding="utf-8"?>
<p:tagLst xmlns:p="http://schemas.openxmlformats.org/presentationml/2006/main">
  <p:tag name="PA" val="v5.2.9"/>
</p:tagLst>
</file>

<file path=ppt/tags/tag16.xml><?xml version="1.0" encoding="utf-8"?>
<p:tagLst xmlns:p="http://schemas.openxmlformats.org/presentationml/2006/main">
  <p:tag name="PA" val="v5.2.9"/>
</p:tagLst>
</file>

<file path=ppt/tags/tag17.xml><?xml version="1.0" encoding="utf-8"?>
<p:tagLst xmlns:p="http://schemas.openxmlformats.org/presentationml/2006/main">
  <p:tag name="PA" val="v5.2.9"/>
</p:tagLst>
</file>

<file path=ppt/tags/tag18.xml><?xml version="1.0" encoding="utf-8"?>
<p:tagLst xmlns:p="http://schemas.openxmlformats.org/presentationml/2006/main">
  <p:tag name="PA" val="v5.2.9"/>
</p:tagLst>
</file>

<file path=ppt/tags/tag19.xml><?xml version="1.0" encoding="utf-8"?>
<p:tagLst xmlns:p="http://schemas.openxmlformats.org/presentationml/2006/main">
  <p:tag name="PA" val="v5.2.9"/>
</p:tagLst>
</file>

<file path=ppt/tags/tag2.xml><?xml version="1.0" encoding="utf-8"?>
<p:tagLst xmlns:p="http://schemas.openxmlformats.org/presentationml/2006/main">
  <p:tag name="KSO_WM_UNIT_PLACING_PICTURE_USER_VIEWPORT" val="{&quot;height&quot;:7105,&quot;width&quot;:16700}"/>
</p:tagLst>
</file>

<file path=ppt/tags/tag20.xml><?xml version="1.0" encoding="utf-8"?>
<p:tagLst xmlns:p="http://schemas.openxmlformats.org/presentationml/2006/main">
  <p:tag name="PA" val="v5.2.9"/>
</p:tagLst>
</file>

<file path=ppt/tags/tag21.xml><?xml version="1.0" encoding="utf-8"?>
<p:tagLst xmlns:p="http://schemas.openxmlformats.org/presentationml/2006/main">
  <p:tag name="PA" val="v5.2.9"/>
</p:tagLst>
</file>

<file path=ppt/tags/tag22.xml><?xml version="1.0" encoding="utf-8"?>
<p:tagLst xmlns:p="http://schemas.openxmlformats.org/presentationml/2006/main">
  <p:tag name="PA" val="v5.2.9"/>
</p:tagLst>
</file>

<file path=ppt/tags/tag23.xml><?xml version="1.0" encoding="utf-8"?>
<p:tagLst xmlns:p="http://schemas.openxmlformats.org/presentationml/2006/main">
  <p:tag name="PA" val="v5.2.9"/>
</p:tagLst>
</file>

<file path=ppt/tags/tag24.xml><?xml version="1.0" encoding="utf-8"?>
<p:tagLst xmlns:p="http://schemas.openxmlformats.org/presentationml/2006/main">
  <p:tag name="PA" val="v5.2.9"/>
</p:tagLst>
</file>

<file path=ppt/tags/tag25.xml><?xml version="1.0" encoding="utf-8"?>
<p:tagLst xmlns:p="http://schemas.openxmlformats.org/presentationml/2006/main">
  <p:tag name="PA" val="v5.2.9"/>
</p:tagLst>
</file>

<file path=ppt/tags/tag26.xml><?xml version="1.0" encoding="utf-8"?>
<p:tagLst xmlns:p="http://schemas.openxmlformats.org/presentationml/2006/main">
  <p:tag name="PA" val="v5.2.9"/>
</p:tagLst>
</file>

<file path=ppt/tags/tag27.xml><?xml version="1.0" encoding="utf-8"?>
<p:tagLst xmlns:p="http://schemas.openxmlformats.org/presentationml/2006/main">
  <p:tag name="PA" val="v5.2.9"/>
</p:tagLst>
</file>

<file path=ppt/tags/tag28.xml><?xml version="1.0" encoding="utf-8"?>
<p:tagLst xmlns:p="http://schemas.openxmlformats.org/presentationml/2006/main">
  <p:tag name="PA" val="v5.2.9"/>
</p:tagLst>
</file>

<file path=ppt/tags/tag29.xml><?xml version="1.0" encoding="utf-8"?>
<p:tagLst xmlns:p="http://schemas.openxmlformats.org/presentationml/2006/main">
  <p:tag name="PA" val="v5.2.9"/>
</p:tagLst>
</file>

<file path=ppt/tags/tag3.xml><?xml version="1.0" encoding="utf-8"?>
<p:tagLst xmlns:p="http://schemas.openxmlformats.org/presentationml/2006/main">
  <p:tag name="KSO_WM_UNIT_PLACING_PICTURE_USER_VIEWPORT" val="{&quot;height&quot;:2900,&quot;width&quot;:6945}"/>
</p:tagLst>
</file>

<file path=ppt/tags/tag30.xml><?xml version="1.0" encoding="utf-8"?>
<p:tagLst xmlns:p="http://schemas.openxmlformats.org/presentationml/2006/main">
  <p:tag name="PA" val="v5.2.9"/>
</p:tagLst>
</file>

<file path=ppt/tags/tag31.xml><?xml version="1.0" encoding="utf-8"?>
<p:tagLst xmlns:p="http://schemas.openxmlformats.org/presentationml/2006/main">
  <p:tag name="PA" val="v5.2.9"/>
</p:tagLst>
</file>

<file path=ppt/tags/tag32.xml><?xml version="1.0" encoding="utf-8"?>
<p:tagLst xmlns:p="http://schemas.openxmlformats.org/presentationml/2006/main">
  <p:tag name="PA" val="v5.2.9"/>
</p:tagLst>
</file>

<file path=ppt/tags/tag33.xml><?xml version="1.0" encoding="utf-8"?>
<p:tagLst xmlns:p="http://schemas.openxmlformats.org/presentationml/2006/main">
  <p:tag name="PA" val="v5.2.9"/>
</p:tagLst>
</file>

<file path=ppt/tags/tag34.xml><?xml version="1.0" encoding="utf-8"?>
<p:tagLst xmlns:p="http://schemas.openxmlformats.org/presentationml/2006/main">
  <p:tag name="PA" val="v5.2.9"/>
</p:tagLst>
</file>

<file path=ppt/tags/tag35.xml><?xml version="1.0" encoding="utf-8"?>
<p:tagLst xmlns:p="http://schemas.openxmlformats.org/presentationml/2006/main">
  <p:tag name="PA" val="v5.2.9"/>
</p:tagLst>
</file>

<file path=ppt/tags/tag36.xml><?xml version="1.0" encoding="utf-8"?>
<p:tagLst xmlns:p="http://schemas.openxmlformats.org/presentationml/2006/main">
  <p:tag name="PA" val="v5.2.9"/>
</p:tagLst>
</file>

<file path=ppt/tags/tag37.xml><?xml version="1.0" encoding="utf-8"?>
<p:tagLst xmlns:p="http://schemas.openxmlformats.org/presentationml/2006/main">
  <p:tag name="PA" val="v5.2.9"/>
</p:tagLst>
</file>

<file path=ppt/tags/tag38.xml><?xml version="1.0" encoding="utf-8"?>
<p:tagLst xmlns:p="http://schemas.openxmlformats.org/presentationml/2006/main">
  <p:tag name="PA" val="v5.2.9"/>
</p:tagLst>
</file>

<file path=ppt/tags/tag39.xml><?xml version="1.0" encoding="utf-8"?>
<p:tagLst xmlns:p="http://schemas.openxmlformats.org/presentationml/2006/main">
  <p:tag name="PA" val="v5.2.9"/>
</p:tagLst>
</file>

<file path=ppt/tags/tag4.xml><?xml version="1.0" encoding="utf-8"?>
<p:tagLst xmlns:p="http://schemas.openxmlformats.org/presentationml/2006/main">
  <p:tag name="KSO_WM_UNIT_PLACING_PICTURE_USER_VIEWPORT" val="{&quot;height&quot;:5283,&quot;width&quot;:6615}"/>
</p:tagLst>
</file>

<file path=ppt/tags/tag40.xml><?xml version="1.0" encoding="utf-8"?>
<p:tagLst xmlns:p="http://schemas.openxmlformats.org/presentationml/2006/main">
  <p:tag name="PA" val="v5.2.9"/>
</p:tagLst>
</file>

<file path=ppt/tags/tag41.xml><?xml version="1.0" encoding="utf-8"?>
<p:tagLst xmlns:p="http://schemas.openxmlformats.org/presentationml/2006/main">
  <p:tag name="PA" val="v5.2.9"/>
</p:tagLst>
</file>

<file path=ppt/tags/tag42.xml><?xml version="1.0" encoding="utf-8"?>
<p:tagLst xmlns:p="http://schemas.openxmlformats.org/presentationml/2006/main">
  <p:tag name="PA" val="v5.2.9"/>
</p:tagLst>
</file>

<file path=ppt/tags/tag43.xml><?xml version="1.0" encoding="utf-8"?>
<p:tagLst xmlns:p="http://schemas.openxmlformats.org/presentationml/2006/main">
  <p:tag name="PA" val="v5.2.9"/>
</p:tagLst>
</file>

<file path=ppt/tags/tag44.xml><?xml version="1.0" encoding="utf-8"?>
<p:tagLst xmlns:p="http://schemas.openxmlformats.org/presentationml/2006/main">
  <p:tag name="PA" val="v5.2.9"/>
</p:tagLst>
</file>

<file path=ppt/tags/tag45.xml><?xml version="1.0" encoding="utf-8"?>
<p:tagLst xmlns:p="http://schemas.openxmlformats.org/presentationml/2006/main">
  <p:tag name="PA" val="v5.2.9"/>
</p:tagLst>
</file>

<file path=ppt/tags/tag46.xml><?xml version="1.0" encoding="utf-8"?>
<p:tagLst xmlns:p="http://schemas.openxmlformats.org/presentationml/2006/main">
  <p:tag name="PA" val="v5.2.9"/>
</p:tagLst>
</file>

<file path=ppt/tags/tag47.xml><?xml version="1.0" encoding="utf-8"?>
<p:tagLst xmlns:p="http://schemas.openxmlformats.org/presentationml/2006/main">
  <p:tag name="PA" val="v5.2.9"/>
</p:tagLst>
</file>

<file path=ppt/tags/tag48.xml><?xml version="1.0" encoding="utf-8"?>
<p:tagLst xmlns:p="http://schemas.openxmlformats.org/presentationml/2006/main">
  <p:tag name="PA" val="v5.2.9"/>
</p:tagLst>
</file>

<file path=ppt/tags/tag49.xml><?xml version="1.0" encoding="utf-8"?>
<p:tagLst xmlns:p="http://schemas.openxmlformats.org/presentationml/2006/main">
  <p:tag name="PA" val="v5.2.9"/>
</p:tagLst>
</file>

<file path=ppt/tags/tag5.xml><?xml version="1.0" encoding="utf-8"?>
<p:tagLst xmlns:p="http://schemas.openxmlformats.org/presentationml/2006/main">
  <p:tag name="KSO_WM_UNIT_PLACING_PICTURE_USER_VIEWPORT" val="{&quot;height&quot;:3263,&quot;width&quot;:3478}"/>
</p:tagLst>
</file>

<file path=ppt/tags/tag50.xml><?xml version="1.0" encoding="utf-8"?>
<p:tagLst xmlns:p="http://schemas.openxmlformats.org/presentationml/2006/main">
  <p:tag name="PA" val="v5.2.9"/>
</p:tagLst>
</file>

<file path=ppt/tags/tag51.xml><?xml version="1.0" encoding="utf-8"?>
<p:tagLst xmlns:p="http://schemas.openxmlformats.org/presentationml/2006/main">
  <p:tag name="PA" val="v5.2.9"/>
</p:tagLst>
</file>

<file path=ppt/tags/tag52.xml><?xml version="1.0" encoding="utf-8"?>
<p:tagLst xmlns:p="http://schemas.openxmlformats.org/presentationml/2006/main">
  <p:tag name="PA" val="v5.2.9"/>
</p:tagLst>
</file>

<file path=ppt/tags/tag53.xml><?xml version="1.0" encoding="utf-8"?>
<p:tagLst xmlns:p="http://schemas.openxmlformats.org/presentationml/2006/main">
  <p:tag name="PA" val="v5.2.9"/>
</p:tagLst>
</file>

<file path=ppt/tags/tag54.xml><?xml version="1.0" encoding="utf-8"?>
<p:tagLst xmlns:p="http://schemas.openxmlformats.org/presentationml/2006/main">
  <p:tag name="PA" val="v5.2.9"/>
</p:tagLst>
</file>

<file path=ppt/tags/tag55.xml><?xml version="1.0" encoding="utf-8"?>
<p:tagLst xmlns:p="http://schemas.openxmlformats.org/presentationml/2006/main">
  <p:tag name="PA" val="v5.2.9"/>
</p:tagLst>
</file>

<file path=ppt/tags/tag56.xml><?xml version="1.0" encoding="utf-8"?>
<p:tagLst xmlns:p="http://schemas.openxmlformats.org/presentationml/2006/main">
  <p:tag name="PA" val="v5.2.9"/>
</p:tagLst>
</file>

<file path=ppt/tags/tag57.xml><?xml version="1.0" encoding="utf-8"?>
<p:tagLst xmlns:p="http://schemas.openxmlformats.org/presentationml/2006/main">
  <p:tag name="PA" val="v5.2.9"/>
</p:tagLst>
</file>

<file path=ppt/tags/tag58.xml><?xml version="1.0" encoding="utf-8"?>
<p:tagLst xmlns:p="http://schemas.openxmlformats.org/presentationml/2006/main">
  <p:tag name="PA" val="v5.2.9"/>
</p:tagLst>
</file>

<file path=ppt/tags/tag59.xml><?xml version="1.0" encoding="utf-8"?>
<p:tagLst xmlns:p="http://schemas.openxmlformats.org/presentationml/2006/main">
  <p:tag name="PA" val="v5.2.9"/>
</p:tagLst>
</file>

<file path=ppt/tags/tag6.xml><?xml version="1.0" encoding="utf-8"?>
<p:tagLst xmlns:p="http://schemas.openxmlformats.org/presentationml/2006/main">
  <p:tag name="KSO_WM_UNIT_PLACING_PICTURE_USER_VIEWPORT" val="{&quot;height&quot;:2558,&quot;width&quot;:5782}"/>
</p:tagLst>
</file>

<file path=ppt/tags/tag60.xml><?xml version="1.0" encoding="utf-8"?>
<p:tagLst xmlns:p="http://schemas.openxmlformats.org/presentationml/2006/main">
  <p:tag name="PA" val="v5.2.9"/>
</p:tagLst>
</file>

<file path=ppt/tags/tag61.xml><?xml version="1.0" encoding="utf-8"?>
<p:tagLst xmlns:p="http://schemas.openxmlformats.org/presentationml/2006/main">
  <p:tag name="PA" val="v5.2.9"/>
</p:tagLst>
</file>

<file path=ppt/tags/tag62.xml><?xml version="1.0" encoding="utf-8"?>
<p:tagLst xmlns:p="http://schemas.openxmlformats.org/presentationml/2006/main">
  <p:tag name="PA" val="v5.2.9"/>
</p:tagLst>
</file>

<file path=ppt/tags/tag63.xml><?xml version="1.0" encoding="utf-8"?>
<p:tagLst xmlns:p="http://schemas.openxmlformats.org/presentationml/2006/main">
  <p:tag name="PA" val="v5.2.9"/>
</p:tagLst>
</file>

<file path=ppt/tags/tag64.xml><?xml version="1.0" encoding="utf-8"?>
<p:tagLst xmlns:p="http://schemas.openxmlformats.org/presentationml/2006/main">
  <p:tag name="PA" val="v5.2.9"/>
</p:tagLst>
</file>

<file path=ppt/tags/tag65.xml><?xml version="1.0" encoding="utf-8"?>
<p:tagLst xmlns:p="http://schemas.openxmlformats.org/presentationml/2006/main">
  <p:tag name="PA" val="v5.2.9"/>
</p:tagLst>
</file>

<file path=ppt/tags/tag66.xml><?xml version="1.0" encoding="utf-8"?>
<p:tagLst xmlns:p="http://schemas.openxmlformats.org/presentationml/2006/main">
  <p:tag name="PA" val="v5.2.9"/>
</p:tagLst>
</file>

<file path=ppt/tags/tag67.xml><?xml version="1.0" encoding="utf-8"?>
<p:tagLst xmlns:p="http://schemas.openxmlformats.org/presentationml/2006/main">
  <p:tag name="PA" val="v5.2.9"/>
</p:tagLst>
</file>

<file path=ppt/tags/tag68.xml><?xml version="1.0" encoding="utf-8"?>
<p:tagLst xmlns:p="http://schemas.openxmlformats.org/presentationml/2006/main">
  <p:tag name="PA" val="v5.2.9"/>
</p:tagLst>
</file>

<file path=ppt/tags/tag69.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70.xml><?xml version="1.0" encoding="utf-8"?>
<p:tagLst xmlns:p="http://schemas.openxmlformats.org/presentationml/2006/main">
  <p:tag name="PA" val="v5.2.9"/>
</p:tagLst>
</file>

<file path=ppt/tags/tag71.xml><?xml version="1.0" encoding="utf-8"?>
<p:tagLst xmlns:p="http://schemas.openxmlformats.org/presentationml/2006/main">
  <p:tag name="PA" val="v5.2.9"/>
</p:tagLst>
</file>

<file path=ppt/tags/tag72.xml><?xml version="1.0" encoding="utf-8"?>
<p:tagLst xmlns:p="http://schemas.openxmlformats.org/presentationml/2006/main">
  <p:tag name="PA" val="v5.2.9"/>
</p:tagLst>
</file>

<file path=ppt/tags/tag73.xml><?xml version="1.0" encoding="utf-8"?>
<p:tagLst xmlns:p="http://schemas.openxmlformats.org/presentationml/2006/main">
  <p:tag name="PA" val="v5.2.9"/>
</p:tagLst>
</file>

<file path=ppt/tags/tag74.xml><?xml version="1.0" encoding="utf-8"?>
<p:tagLst xmlns:p="http://schemas.openxmlformats.org/presentationml/2006/main">
  <p:tag name="PA" val="v5.2.9"/>
</p:tagLst>
</file>

<file path=ppt/tags/tag75.xml><?xml version="1.0" encoding="utf-8"?>
<p:tagLst xmlns:p="http://schemas.openxmlformats.org/presentationml/2006/main">
  <p:tag name="PA" val="v5.2.9"/>
</p:tagLst>
</file>

<file path=ppt/tags/tag76.xml><?xml version="1.0" encoding="utf-8"?>
<p:tagLst xmlns:p="http://schemas.openxmlformats.org/presentationml/2006/main">
  <p:tag name="PA" val="v5.2.9"/>
</p:tagLst>
</file>

<file path=ppt/tags/tag77.xml><?xml version="1.0" encoding="utf-8"?>
<p:tagLst xmlns:p="http://schemas.openxmlformats.org/presentationml/2006/main">
  <p:tag name="PA" val="v5.2.9"/>
</p:tagLst>
</file>

<file path=ppt/tags/tag78.xml><?xml version="1.0" encoding="utf-8"?>
<p:tagLst xmlns:p="http://schemas.openxmlformats.org/presentationml/2006/main">
  <p:tag name="PA" val="v5.2.9"/>
</p:tagLst>
</file>

<file path=ppt/tags/tag79.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80.xml><?xml version="1.0" encoding="utf-8"?>
<p:tagLst xmlns:p="http://schemas.openxmlformats.org/presentationml/2006/main">
  <p:tag name="PA" val="v5.2.9"/>
</p:tagLst>
</file>

<file path=ppt/tags/tag81.xml><?xml version="1.0" encoding="utf-8"?>
<p:tagLst xmlns:p="http://schemas.openxmlformats.org/presentationml/2006/main">
  <p:tag name="PA" val="v5.2.9"/>
</p:tagLst>
</file>

<file path=ppt/tags/tag82.xml><?xml version="1.0" encoding="utf-8"?>
<p:tagLst xmlns:p="http://schemas.openxmlformats.org/presentationml/2006/main">
  <p:tag name="PA" val="v5.2.9"/>
</p:tagLst>
</file>

<file path=ppt/tags/tag83.xml><?xml version="1.0" encoding="utf-8"?>
<p:tagLst xmlns:p="http://schemas.openxmlformats.org/presentationml/2006/main">
  <p:tag name="PA" val="v5.2.9"/>
</p:tagLst>
</file>

<file path=ppt/tags/tag84.xml><?xml version="1.0" encoding="utf-8"?>
<p:tagLst xmlns:p="http://schemas.openxmlformats.org/presentationml/2006/main">
  <p:tag name="PA" val="v5.2.9"/>
</p:tagLst>
</file>

<file path=ppt/tags/tag85.xml><?xml version="1.0" encoding="utf-8"?>
<p:tagLst xmlns:p="http://schemas.openxmlformats.org/presentationml/2006/main">
  <p:tag name="PA" val="v5.2.9"/>
</p:tagLst>
</file>

<file path=ppt/tags/tag86.xml><?xml version="1.0" encoding="utf-8"?>
<p:tagLst xmlns:p="http://schemas.openxmlformats.org/presentationml/2006/main">
  <p:tag name="PA" val="v5.2.9"/>
</p:tagLst>
</file>

<file path=ppt/tags/tag87.xml><?xml version="1.0" encoding="utf-8"?>
<p:tagLst xmlns:p="http://schemas.openxmlformats.org/presentationml/2006/main">
  <p:tag name="PA" val="v5.2.9"/>
</p:tagLst>
</file>

<file path=ppt/tags/tag88.xml><?xml version="1.0" encoding="utf-8"?>
<p:tagLst xmlns:p="http://schemas.openxmlformats.org/presentationml/2006/main">
  <p:tag name="PA" val="v5.2.9"/>
</p:tagLst>
</file>

<file path=ppt/tags/tag89.xml><?xml version="1.0" encoding="utf-8"?>
<p:tagLst xmlns:p="http://schemas.openxmlformats.org/presentationml/2006/main">
  <p:tag name="PA" val="v5.2.9"/>
</p:tagLst>
</file>

<file path=ppt/tags/tag9.xml><?xml version="1.0" encoding="utf-8"?>
<p:tagLst xmlns:p="http://schemas.openxmlformats.org/presentationml/2006/main">
  <p:tag name="PA" val="v5.2.9"/>
</p:tagLst>
</file>

<file path=ppt/tags/tag90.xml><?xml version="1.0" encoding="utf-8"?>
<p:tagLst xmlns:p="http://schemas.openxmlformats.org/presentationml/2006/main">
  <p:tag name="PA" val="v5.2.9"/>
</p:tagLst>
</file>

<file path=ppt/tags/tag91.xml><?xml version="1.0" encoding="utf-8"?>
<p:tagLst xmlns:p="http://schemas.openxmlformats.org/presentationml/2006/main">
  <p:tag name="PA" val="v5.2.9"/>
</p:tagLst>
</file>

<file path=ppt/tags/tag92.xml><?xml version="1.0" encoding="utf-8"?>
<p:tagLst xmlns:p="http://schemas.openxmlformats.org/presentationml/2006/main">
  <p:tag name="PA" val="v5.2.9"/>
</p:tagLst>
</file>

<file path=ppt/tags/tag93.xml><?xml version="1.0" encoding="utf-8"?>
<p:tagLst xmlns:p="http://schemas.openxmlformats.org/presentationml/2006/main">
  <p:tag name="PA" val="v5.2.9"/>
</p:tagLst>
</file>

<file path=ppt/tags/tag94.xml><?xml version="1.0" encoding="utf-8"?>
<p:tagLst xmlns:p="http://schemas.openxmlformats.org/presentationml/2006/main">
  <p:tag name="PA" val="v5.2.9"/>
</p:tagLst>
</file>

<file path=ppt/tags/tag95.xml><?xml version="1.0" encoding="utf-8"?>
<p:tagLst xmlns:p="http://schemas.openxmlformats.org/presentationml/2006/main">
  <p:tag name="PA" val="v5.2.9"/>
</p:tagLst>
</file>

<file path=ppt/tags/tag96.xml><?xml version="1.0" encoding="utf-8"?>
<p:tagLst xmlns:p="http://schemas.openxmlformats.org/presentationml/2006/main">
  <p:tag name="PA" val="v5.2.9"/>
</p:tagLst>
</file>

<file path=ppt/tags/tag97.xml><?xml version="1.0" encoding="utf-8"?>
<p:tagLst xmlns:p="http://schemas.openxmlformats.org/presentationml/2006/main">
  <p:tag name="PA" val="v5.2.9"/>
</p:tagLst>
</file>

<file path=ppt/tags/tag98.xml><?xml version="1.0" encoding="utf-8"?>
<p:tagLst xmlns:p="http://schemas.openxmlformats.org/presentationml/2006/main">
  <p:tag name="PA" val="v5.2.9"/>
</p:tagLst>
</file>

<file path=ppt/tags/tag99.xml><?xml version="1.0" encoding="utf-8"?>
<p:tagLst xmlns:p="http://schemas.openxmlformats.org/presentationml/2006/main">
  <p:tag name="PA" val="v5.2.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nloyzau">
      <a:majorFont>
        <a:latin typeface="微软雅黑"/>
        <a:ea typeface="仓耳青禾体-谷力 W05"/>
        <a:cs typeface=""/>
      </a:majorFont>
      <a:minorFont>
        <a:latin typeface="微软雅黑"/>
        <a:ea typeface="仓耳青禾体-谷力 W05"/>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5730</Words>
  <Application>WPS 文字</Application>
  <PresentationFormat>宽屏</PresentationFormat>
  <Paragraphs>482</Paragraphs>
  <Slides>47</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47</vt:i4>
      </vt:variant>
    </vt:vector>
  </HeadingPairs>
  <TitlesOfParts>
    <vt:vector size="63" baseType="lpstr">
      <vt:lpstr>Arial</vt:lpstr>
      <vt:lpstr>宋体</vt:lpstr>
      <vt:lpstr>Wingdings</vt:lpstr>
      <vt:lpstr>微软雅黑</vt:lpstr>
      <vt:lpstr>汉仪旗黑</vt:lpstr>
      <vt:lpstr>Times New Roman</vt:lpstr>
      <vt:lpstr>汉仪书宋二KW</vt:lpstr>
      <vt:lpstr>Calibri</vt:lpstr>
      <vt:lpstr>Helvetica Neue</vt:lpstr>
      <vt:lpstr>仓耳青禾体-谷力 W05</vt:lpstr>
      <vt:lpstr>苹方-简</vt:lpstr>
      <vt:lpstr>宋体</vt:lpstr>
      <vt:lpstr>Arial Unicode MS</vt:lpstr>
      <vt:lpstr>微软雅黑</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水墨中国风</dc:title>
  <dc:creator>第一PPT</dc:creator>
  <cp:keywords>www.1ppt.com</cp:keywords>
  <dc:description>www.1ppt.com</dc:description>
  <cp:lastModifiedBy>x!^o浩</cp:lastModifiedBy>
  <cp:revision>35</cp:revision>
  <dcterms:created xsi:type="dcterms:W3CDTF">2023-05-11T01:29:09Z</dcterms:created>
  <dcterms:modified xsi:type="dcterms:W3CDTF">2023-05-11T01:29:09Z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2052-4.7.0.7523</vt:lpwstr>
  </property>
  <property fmtid="{D5CDD505-2E9C-101B-9397-08002B2CF9AE}" pid="3" name="ICV">
    <vt:lpwstr>28D20F6354B0A13179BF5564DE359162</vt:lpwstr>
  </property>
</Properties>
</file>